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Lst>
  <p:notesMasterIdLst>
    <p:notesMasterId r:id="rId69"/>
  </p:notesMasterIdLst>
  <p:sldIdLst>
    <p:sldId id="773" r:id="rId6"/>
    <p:sldId id="774" r:id="rId7"/>
    <p:sldId id="745" r:id="rId8"/>
    <p:sldId id="776" r:id="rId9"/>
    <p:sldId id="817" r:id="rId10"/>
    <p:sldId id="809" r:id="rId11"/>
    <p:sldId id="777" r:id="rId12"/>
    <p:sldId id="808" r:id="rId13"/>
    <p:sldId id="807" r:id="rId14"/>
    <p:sldId id="810" r:id="rId15"/>
    <p:sldId id="811" r:id="rId16"/>
    <p:sldId id="815" r:id="rId17"/>
    <p:sldId id="812" r:id="rId18"/>
    <p:sldId id="813" r:id="rId19"/>
    <p:sldId id="814" r:id="rId20"/>
    <p:sldId id="816" r:id="rId21"/>
    <p:sldId id="899" r:id="rId22"/>
    <p:sldId id="900" r:id="rId23"/>
    <p:sldId id="901" r:id="rId24"/>
    <p:sldId id="902" r:id="rId25"/>
    <p:sldId id="903" r:id="rId26"/>
    <p:sldId id="904" r:id="rId27"/>
    <p:sldId id="905" r:id="rId28"/>
    <p:sldId id="906" r:id="rId29"/>
    <p:sldId id="907" r:id="rId30"/>
    <p:sldId id="908" r:id="rId31"/>
    <p:sldId id="909" r:id="rId32"/>
    <p:sldId id="910" r:id="rId33"/>
    <p:sldId id="911" r:id="rId34"/>
    <p:sldId id="912" r:id="rId35"/>
    <p:sldId id="830" r:id="rId36"/>
    <p:sldId id="857" r:id="rId37"/>
    <p:sldId id="831" r:id="rId38"/>
    <p:sldId id="832" r:id="rId39"/>
    <p:sldId id="829" r:id="rId40"/>
    <p:sldId id="836" r:id="rId41"/>
    <p:sldId id="913" r:id="rId42"/>
    <p:sldId id="837" r:id="rId43"/>
    <p:sldId id="838" r:id="rId44"/>
    <p:sldId id="839" r:id="rId45"/>
    <p:sldId id="840" r:id="rId46"/>
    <p:sldId id="841" r:id="rId47"/>
    <p:sldId id="842" r:id="rId48"/>
    <p:sldId id="843" r:id="rId49"/>
    <p:sldId id="844" r:id="rId50"/>
    <p:sldId id="845" r:id="rId51"/>
    <p:sldId id="846" r:id="rId52"/>
    <p:sldId id="847" r:id="rId53"/>
    <p:sldId id="848" r:id="rId54"/>
    <p:sldId id="849" r:id="rId55"/>
    <p:sldId id="850" r:id="rId56"/>
    <p:sldId id="851" r:id="rId57"/>
    <p:sldId id="852" r:id="rId58"/>
    <p:sldId id="854" r:id="rId59"/>
    <p:sldId id="853" r:id="rId60"/>
    <p:sldId id="855" r:id="rId61"/>
    <p:sldId id="858" r:id="rId62"/>
    <p:sldId id="859" r:id="rId63"/>
    <p:sldId id="894" r:id="rId64"/>
    <p:sldId id="895" r:id="rId65"/>
    <p:sldId id="896" r:id="rId66"/>
    <p:sldId id="897" r:id="rId67"/>
    <p:sldId id="898" r:id="rId68"/>
  </p:sldIdLst>
  <p:sldSz cx="12196763"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BBC"/>
    <a:srgbClr val="F8F8F8"/>
    <a:srgbClr val="EAEAEA"/>
    <a:srgbClr val="DDDDDD"/>
    <a:srgbClr val="0DC2D5"/>
    <a:srgbClr val="17DCF1"/>
    <a:srgbClr val="12D0CB"/>
    <a:srgbClr val="FDE6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p:scale>
          <a:sx n="50" d="100"/>
          <a:sy n="50" d="100"/>
        </p:scale>
        <p:origin x="1906" y="734"/>
      </p:cViewPr>
      <p:guideLst>
        <p:guide orient="horz" pos="2159"/>
        <p:guide pos="38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pPr>
              <a:defRPr/>
            </a:pPr>
            <a:endParaRPr lang="zh-CN" alt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pPr>
              <a:defRPr/>
            </a:pPr>
            <a:fld id="{015607A8-9E24-4D9F-8ACD-228DECA920CD}" type="datetimeFigureOut">
              <a:rPr lang="zh-CN" altLang="en-US"/>
              <a:t>2019/6/27</a:t>
            </a:fld>
            <a:endParaRPr lang="en-US"/>
          </a:p>
        </p:txBody>
      </p:sp>
      <p:sp>
        <p:nvSpPr>
          <p:cNvPr id="35844"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pPr>
              <a:defRPr/>
            </a:pPr>
            <a:fld id="{34853B9B-AD48-4F54-BF3D-514F1B081B15}"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7963"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916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7963"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916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7963"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916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7963"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916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7963"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916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18" Type="http://schemas.openxmlformats.org/officeDocument/2006/relationships/image" Target="../media/image8.png"/><Relationship Id="rId26" Type="http://schemas.openxmlformats.org/officeDocument/2006/relationships/image" Target="../media/image16.png"/><Relationship Id="rId3" Type="http://schemas.openxmlformats.org/officeDocument/2006/relationships/slideLayout" Target="../slideLayouts/slideLayout47.xml"/><Relationship Id="rId21" Type="http://schemas.openxmlformats.org/officeDocument/2006/relationships/image" Target="../media/image11.png"/><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7.png"/><Relationship Id="rId25" Type="http://schemas.openxmlformats.org/officeDocument/2006/relationships/image" Target="../media/image15.png"/><Relationship Id="rId2" Type="http://schemas.openxmlformats.org/officeDocument/2006/relationships/slideLayout" Target="../slideLayouts/slideLayout46.xml"/><Relationship Id="rId16" Type="http://schemas.openxmlformats.org/officeDocument/2006/relationships/image" Target="../media/image6.png"/><Relationship Id="rId20" Type="http://schemas.openxmlformats.org/officeDocument/2006/relationships/image" Target="../media/image10.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4.png"/><Relationship Id="rId5" Type="http://schemas.openxmlformats.org/officeDocument/2006/relationships/slideLayout" Target="../slideLayouts/slideLayout49.xml"/><Relationship Id="rId15" Type="http://schemas.openxmlformats.org/officeDocument/2006/relationships/image" Target="../media/image5.png"/><Relationship Id="rId23" Type="http://schemas.openxmlformats.org/officeDocument/2006/relationships/image" Target="../media/image13.png"/><Relationship Id="rId10" Type="http://schemas.openxmlformats.org/officeDocument/2006/relationships/slideLayout" Target="../slideLayouts/slideLayout54.xml"/><Relationship Id="rId19" Type="http://schemas.openxmlformats.org/officeDocument/2006/relationships/image" Target="../media/image9.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4.png"/><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2051"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矩形 3"/>
          <p:cNvSpPr>
            <a:spLocks noChangeArrowheads="1"/>
          </p:cNvSpPr>
          <p:nvPr userDrawn="1"/>
        </p:nvSpPr>
        <p:spPr bwMode="auto">
          <a:xfrm>
            <a:off x="11582400" y="6381750"/>
            <a:ext cx="492125" cy="396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5" name="TextBox 4"/>
          <p:cNvSpPr txBox="1">
            <a:spLocks noChangeArrowheads="1"/>
          </p:cNvSpPr>
          <p:nvPr userDrawn="1"/>
        </p:nvSpPr>
        <p:spPr bwMode="auto">
          <a:xfrm>
            <a:off x="11610975" y="6410325"/>
            <a:ext cx="4365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fld id="{10469435-EAC2-4C8C-BE4B-E96B1AE09E6E}" type="slidenum">
              <a:rPr lang="zh-CN" altLang="en-US" sz="1600" smtClean="0">
                <a:solidFill>
                  <a:schemeClr val="accent2"/>
                </a:solidFill>
              </a:rPr>
              <a:t>‹#›</a:t>
            </a:fld>
            <a:endParaRPr lang="zh-CN" altLang="en-US" sz="1600">
              <a:solidFill>
                <a:schemeClr val="accent2"/>
              </a:solidFill>
            </a:endParaRPr>
          </a:p>
        </p:txBody>
      </p:sp>
      <p:sp>
        <p:nvSpPr>
          <p:cNvPr id="307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307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400" fill="hold"/>
                                        <p:tgtEl>
                                          <p:spTgt spid="3075"/>
                                        </p:tgtEl>
                                        <p:attrNameLst>
                                          <p:attrName>ppt_w</p:attrName>
                                        </p:attrNameLst>
                                      </p:cBhvr>
                                      <p:tavLst>
                                        <p:tav tm="0">
                                          <p:val>
                                            <p:fltVal val="0"/>
                                          </p:val>
                                        </p:tav>
                                        <p:tav tm="100000">
                                          <p:val>
                                            <p:strVal val="#ppt_w"/>
                                          </p:val>
                                        </p:tav>
                                      </p:tavLst>
                                    </p:anim>
                                    <p:anim calcmode="lin" valueType="num">
                                      <p:cBhvr>
                                        <p:cTn id="8" dur="400" fill="hold"/>
                                        <p:tgtEl>
                                          <p:spTgt spid="3075"/>
                                        </p:tgtEl>
                                        <p:attrNameLst>
                                          <p:attrName>ppt_h</p:attrName>
                                        </p:attrNameLst>
                                      </p:cBhvr>
                                      <p:tavLst>
                                        <p:tav tm="0">
                                          <p:val>
                                            <p:fltVal val="0"/>
                                          </p:val>
                                        </p:tav>
                                        <p:tav tm="100000">
                                          <p:val>
                                            <p:strVal val="#ppt_h"/>
                                          </p:val>
                                        </p:tav>
                                      </p:tavLst>
                                    </p:anim>
                                    <p:anim calcmode="lin" valueType="num">
                                      <p:cBhvr>
                                        <p:cTn id="9" dur="400" fill="hold"/>
                                        <p:tgtEl>
                                          <p:spTgt spid="3075"/>
                                        </p:tgtEl>
                                        <p:attrNameLst>
                                          <p:attrName>style.rotation</p:attrName>
                                        </p:attrNameLst>
                                      </p:cBhvr>
                                      <p:tavLst>
                                        <p:tav tm="0">
                                          <p:val>
                                            <p:fltVal val="90"/>
                                          </p:val>
                                        </p:tav>
                                        <p:tav tm="100000">
                                          <p:val>
                                            <p:fltVal val="0"/>
                                          </p:val>
                                        </p:tav>
                                      </p:tavLst>
                                    </p:anim>
                                    <p:animEffect transition="in" filter="fade">
                                      <p:cBhvr>
                                        <p:cTn id="10" dur="4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utoUpdateAnimBg="0"/>
    </p:bld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4099"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5122" name="Picture 2" descr="PPECLOGO-eff-0-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146550" y="2886075"/>
            <a:ext cx="10604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PPECLOGO-eff-0-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431213" y="2757488"/>
            <a:ext cx="10953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PPECLOGO-eff-0-3"/>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39813" y="1447800"/>
            <a:ext cx="301466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descr="PPECLOGO-eff-0-1"/>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467225" y="3770313"/>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PPECLOGO-eff-0-1"/>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377113" y="2903538"/>
            <a:ext cx="4000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8" descr="PPECLOGO-eff-0-2"/>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5278438" y="2574925"/>
            <a:ext cx="981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9" descr="PPECLOGO-eff-5-4"/>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3262313" y="3206750"/>
            <a:ext cx="147796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10" descr="PPECLOGO-eff-5-2"/>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5353050" y="3446463"/>
            <a:ext cx="1833563"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1" descr="PPECLOGO-eff-5-4"/>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9885363" y="2725738"/>
            <a:ext cx="1117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2" descr="PPECLOGO-eff-0-1"/>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7942263" y="3624263"/>
            <a:ext cx="5222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3" descr="PPECLOGO-eff-0-1"/>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1255375" y="2365375"/>
            <a:ext cx="522288"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4" descr="PPECLOGO-eff2-1-2"/>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2054225" y="2795588"/>
            <a:ext cx="169703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15" descr="PPECLOGO-eff2-1-3"/>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3983038" y="2786063"/>
            <a:ext cx="438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16" descr="PPECLOGO-eff2-1-4"/>
          <p:cNvPicPr>
            <a:picLocks noChangeAspect="1" noChangeArrowheads="1"/>
          </p:cNvPicPr>
          <p:nvPr userDrawn="1"/>
        </p:nvPicPr>
        <p:blipFill>
          <a:blip r:embed="rId26">
            <a:extLst>
              <a:ext uri="{28A0092B-C50C-407E-A947-70E740481C1C}">
                <a14:useLocalDpi xmlns:a14="http://schemas.microsoft.com/office/drawing/2010/main" val="0"/>
              </a:ext>
            </a:extLst>
          </a:blip>
          <a:srcRect/>
          <a:stretch>
            <a:fillRect/>
          </a:stretch>
        </p:blipFill>
        <p:spPr bwMode="auto">
          <a:xfrm>
            <a:off x="8520113" y="3325813"/>
            <a:ext cx="7032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17" descr="PPECLOGO-eff2-1-3"/>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9239250" y="2909888"/>
            <a:ext cx="3603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18" descr="PPECLOGO-eff2-1-3"/>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9745663" y="3446463"/>
            <a:ext cx="28098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8"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5139"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par>
                                <p:cTn id="8" presetID="10" presetClass="entr" presetSubtype="0" fill="hold" nodeType="withEffect">
                                  <p:stCondLst>
                                    <p:cond delay="0"/>
                                  </p:stCondLst>
                                  <p:childTnLst>
                                    <p:set>
                                      <p:cBhvr>
                                        <p:cTn id="9" dur="1" fill="hold">
                                          <p:stCondLst>
                                            <p:cond delay="0"/>
                                          </p:stCondLst>
                                        </p:cTn>
                                        <p:tgtEl>
                                          <p:spTgt spid="5125"/>
                                        </p:tgtEl>
                                        <p:attrNameLst>
                                          <p:attrName>style.visibility</p:attrName>
                                        </p:attrNameLst>
                                      </p:cBhvr>
                                      <p:to>
                                        <p:strVal val="visible"/>
                                      </p:to>
                                    </p:set>
                                    <p:animEffect transition="in" filter="fade">
                                      <p:cBhvr>
                                        <p:cTn id="10" dur="500"/>
                                        <p:tgtEl>
                                          <p:spTgt spid="5125"/>
                                        </p:tgtEl>
                                      </p:cBhvr>
                                    </p:animEffect>
                                  </p:childTnLst>
                                </p:cTn>
                              </p:par>
                              <p:par>
                                <p:cTn id="11" presetID="10"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par>
                                <p:cTn id="17" presetID="10" presetClass="entr" presetSubtype="0" fill="hold" nodeType="withEffect">
                                  <p:stCondLst>
                                    <p:cond delay="0"/>
                                  </p:stCondLst>
                                  <p:childTnLst>
                                    <p:set>
                                      <p:cBhvr>
                                        <p:cTn id="18" dur="1" fill="hold">
                                          <p:stCondLst>
                                            <p:cond delay="0"/>
                                          </p:stCondLst>
                                        </p:cTn>
                                        <p:tgtEl>
                                          <p:spTgt spid="5127"/>
                                        </p:tgtEl>
                                        <p:attrNameLst>
                                          <p:attrName>style.visibility</p:attrName>
                                        </p:attrNameLst>
                                      </p:cBhvr>
                                      <p:to>
                                        <p:strVal val="visible"/>
                                      </p:to>
                                    </p:set>
                                    <p:animEffect transition="in" filter="fade">
                                      <p:cBhvr>
                                        <p:cTn id="19" dur="500"/>
                                        <p:tgtEl>
                                          <p:spTgt spid="5127"/>
                                        </p:tgtEl>
                                      </p:cBhvr>
                                    </p:animEffect>
                                  </p:childTnLst>
                                </p:cTn>
                              </p:par>
                              <p:par>
                                <p:cTn id="20" presetID="10" presetClass="entr" presetSubtype="0" fill="hold" nodeType="withEffect">
                                  <p:stCondLst>
                                    <p:cond delay="0"/>
                                  </p:stCondLst>
                                  <p:childTnLst>
                                    <p:set>
                                      <p:cBhvr>
                                        <p:cTn id="21" dur="1" fill="hold">
                                          <p:stCondLst>
                                            <p:cond delay="0"/>
                                          </p:stCondLst>
                                        </p:cTn>
                                        <p:tgtEl>
                                          <p:spTgt spid="5129"/>
                                        </p:tgtEl>
                                        <p:attrNameLst>
                                          <p:attrName>style.visibility</p:attrName>
                                        </p:attrNameLst>
                                      </p:cBhvr>
                                      <p:to>
                                        <p:strVal val="visible"/>
                                      </p:to>
                                    </p:set>
                                    <p:animEffect transition="in" filter="fade">
                                      <p:cBhvr>
                                        <p:cTn id="22" dur="500"/>
                                        <p:tgtEl>
                                          <p:spTgt spid="5129"/>
                                        </p:tgtEl>
                                      </p:cBhvr>
                                    </p:animEffect>
                                  </p:childTnLst>
                                </p:cTn>
                              </p:par>
                              <p:par>
                                <p:cTn id="23" presetID="10" presetClass="entr" presetSubtype="0" fill="hold" nodeType="withEffect">
                                  <p:stCondLst>
                                    <p:cond delay="0"/>
                                  </p:stCondLst>
                                  <p:childTnLst>
                                    <p:set>
                                      <p:cBhvr>
                                        <p:cTn id="24" dur="1" fill="hold">
                                          <p:stCondLst>
                                            <p:cond delay="0"/>
                                          </p:stCondLst>
                                        </p:cTn>
                                        <p:tgtEl>
                                          <p:spTgt spid="5131"/>
                                        </p:tgtEl>
                                        <p:attrNameLst>
                                          <p:attrName>style.visibility</p:attrName>
                                        </p:attrNameLst>
                                      </p:cBhvr>
                                      <p:to>
                                        <p:strVal val="visible"/>
                                      </p:to>
                                    </p:set>
                                    <p:animEffect transition="in" filter="fade">
                                      <p:cBhvr>
                                        <p:cTn id="25" dur="500"/>
                                        <p:tgtEl>
                                          <p:spTgt spid="5131"/>
                                        </p:tgtEl>
                                      </p:cBhvr>
                                    </p:animEffect>
                                  </p:childTnLst>
                                </p:cTn>
                              </p:par>
                              <p:par>
                                <p:cTn id="26" presetID="10" presetClass="entr" presetSubtype="0" fill="hold" nodeType="with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500"/>
                                        <p:tgtEl>
                                          <p:spTgt spid="5123"/>
                                        </p:tgtEl>
                                      </p:cBhvr>
                                    </p:animEffect>
                                  </p:childTnLst>
                                </p:cTn>
                              </p:par>
                              <p:par>
                                <p:cTn id="29" presetID="10" presetClass="entr" presetSubtype="0" fill="hold" nodeType="withEffect">
                                  <p:stCondLst>
                                    <p:cond delay="0"/>
                                  </p:stCondLst>
                                  <p:childTnLst>
                                    <p:set>
                                      <p:cBhvr>
                                        <p:cTn id="30" dur="1" fill="hold">
                                          <p:stCondLst>
                                            <p:cond delay="0"/>
                                          </p:stCondLst>
                                        </p:cTn>
                                        <p:tgtEl>
                                          <p:spTgt spid="5130"/>
                                        </p:tgtEl>
                                        <p:attrNameLst>
                                          <p:attrName>style.visibility</p:attrName>
                                        </p:attrNameLst>
                                      </p:cBhvr>
                                      <p:to>
                                        <p:strVal val="visible"/>
                                      </p:to>
                                    </p:set>
                                    <p:animEffect transition="in" filter="fade">
                                      <p:cBhvr>
                                        <p:cTn id="31" dur="500"/>
                                        <p:tgtEl>
                                          <p:spTgt spid="5130"/>
                                        </p:tgtEl>
                                      </p:cBhvr>
                                    </p:animEffect>
                                  </p:childTnLst>
                                </p:cTn>
                              </p:par>
                              <p:par>
                                <p:cTn id="32" presetID="10" presetClass="entr" presetSubtype="0" fill="hold" nodeType="withEffect">
                                  <p:stCondLst>
                                    <p:cond delay="0"/>
                                  </p:stCondLst>
                                  <p:childTnLst>
                                    <p:set>
                                      <p:cBhvr>
                                        <p:cTn id="33" dur="1" fill="hold">
                                          <p:stCondLst>
                                            <p:cond delay="0"/>
                                          </p:stCondLst>
                                        </p:cTn>
                                        <p:tgtEl>
                                          <p:spTgt spid="5126"/>
                                        </p:tgtEl>
                                        <p:attrNameLst>
                                          <p:attrName>style.visibility</p:attrName>
                                        </p:attrNameLst>
                                      </p:cBhvr>
                                      <p:to>
                                        <p:strVal val="visible"/>
                                      </p:to>
                                    </p:set>
                                    <p:animEffect transition="in" filter="fade">
                                      <p:cBhvr>
                                        <p:cTn id="34" dur="500"/>
                                        <p:tgtEl>
                                          <p:spTgt spid="5126"/>
                                        </p:tgtEl>
                                      </p:cBhvr>
                                    </p:animEffect>
                                  </p:childTnLst>
                                </p:cTn>
                              </p:par>
                              <p:par>
                                <p:cTn id="35" presetID="10" presetClass="entr" presetSubtype="0" fill="hold" nodeType="withEffect">
                                  <p:stCondLst>
                                    <p:cond delay="0"/>
                                  </p:stCondLst>
                                  <p:childTnLst>
                                    <p:set>
                                      <p:cBhvr>
                                        <p:cTn id="36" dur="1" fill="hold">
                                          <p:stCondLst>
                                            <p:cond delay="0"/>
                                          </p:stCondLst>
                                        </p:cTn>
                                        <p:tgtEl>
                                          <p:spTgt spid="5132"/>
                                        </p:tgtEl>
                                        <p:attrNameLst>
                                          <p:attrName>style.visibility</p:attrName>
                                        </p:attrNameLst>
                                      </p:cBhvr>
                                      <p:to>
                                        <p:strVal val="visible"/>
                                      </p:to>
                                    </p:set>
                                    <p:animEffect transition="in" filter="fade">
                                      <p:cBhvr>
                                        <p:cTn id="37" dur="500"/>
                                        <p:tgtEl>
                                          <p:spTgt spid="513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513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123"/>
                                        </p:tgtEl>
                                        <p:attrNameLst>
                                          <p:attrName>ppt_x</p:attrName>
                                          <p:attrName>ppt_y</p:attrName>
                                        </p:attrNameLst>
                                      </p:cBhvr>
                                      <p:rCtr x="-157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5126"/>
                                        </p:tgtEl>
                                        <p:attrNameLst>
                                          <p:attrName>ppt_x</p:attrName>
                                          <p:attrName>ppt_y</p:attrName>
                                        </p:attrNameLst>
                                      </p:cBhvr>
                                      <p:rCtr x="-235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5127"/>
                                        </p:tgtEl>
                                        <p:attrNameLst>
                                          <p:attrName>ppt_x</p:attrName>
                                          <p:attrName>ppt_y</p:attrName>
                                        </p:attrNameLst>
                                      </p:cBhvr>
                                      <p:rCtr x="-97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125"/>
                                        </p:tgtEl>
                                        <p:attrNameLst>
                                          <p:attrName>ppt_x</p:attrName>
                                          <p:attrName>ppt_y</p:attrName>
                                        </p:attrNameLst>
                                      </p:cBhvr>
                                      <p:rCtr x="-217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5122"/>
                                        </p:tgtEl>
                                        <p:attrNameLst>
                                          <p:attrName>ppt_x</p:attrName>
                                          <p:attrName>ppt_y</p:attrName>
                                        </p:attrNameLst>
                                      </p:cBhvr>
                                      <p:rCtr x="-167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5131"/>
                                        </p:tgtEl>
                                        <p:attrNameLst>
                                          <p:attrName>ppt_x</p:attrName>
                                          <p:attrName>ppt_y</p:attrName>
                                        </p:attrNameLst>
                                      </p:cBhvr>
                                      <p:rCtr x="-285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5132"/>
                                        </p:tgtEl>
                                        <p:attrNameLst>
                                          <p:attrName>ppt_x</p:attrName>
                                          <p:attrName>ppt_y</p:attrName>
                                        </p:attrNameLst>
                                      </p:cBhvr>
                                      <p:rCtr x="-285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5129"/>
                                        </p:tgtEl>
                                        <p:attrNameLst>
                                          <p:attrName>ppt_x</p:attrName>
                                          <p:attrName>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5128"/>
                                        </p:tgtEl>
                                        <p:attrNameLst>
                                          <p:attrName>ppt_x</p:attrName>
                                          <p:attrName>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5124"/>
                                        </p:tgtEl>
                                        <p:attrNameLst>
                                          <p:attrName>ppt_x</p:attrName>
                                          <p:attrName>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5128"/>
                                        </p:tgtEl>
                                      </p:cBhvr>
                                    </p:animEffect>
                                    <p:set>
                                      <p:cBhvr>
                                        <p:cTn id="62" dur="1" fill="hold">
                                          <p:stCondLst>
                                            <p:cond delay="499"/>
                                          </p:stCondLst>
                                        </p:cTn>
                                        <p:tgtEl>
                                          <p:spTgt spid="512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5129"/>
                                        </p:tgtEl>
                                      </p:cBhvr>
                                    </p:animEffect>
                                    <p:set>
                                      <p:cBhvr>
                                        <p:cTn id="65" dur="1" fill="hold">
                                          <p:stCondLst>
                                            <p:cond delay="499"/>
                                          </p:stCondLst>
                                        </p:cTn>
                                        <p:tgtEl>
                                          <p:spTgt spid="512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5131"/>
                                        </p:tgtEl>
                                      </p:cBhvr>
                                    </p:animEffect>
                                    <p:set>
                                      <p:cBhvr>
                                        <p:cTn id="68" dur="1" fill="hold">
                                          <p:stCondLst>
                                            <p:cond delay="499"/>
                                          </p:stCondLst>
                                        </p:cTn>
                                        <p:tgtEl>
                                          <p:spTgt spid="513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125"/>
                                        </p:tgtEl>
                                      </p:cBhvr>
                                    </p:animEffect>
                                    <p:set>
                                      <p:cBhvr>
                                        <p:cTn id="71" dur="1" fill="hold">
                                          <p:stCondLst>
                                            <p:cond delay="499"/>
                                          </p:stCondLst>
                                        </p:cTn>
                                        <p:tgtEl>
                                          <p:spTgt spid="512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5127"/>
                                        </p:tgtEl>
                                      </p:cBhvr>
                                    </p:animEffect>
                                    <p:set>
                                      <p:cBhvr>
                                        <p:cTn id="74" dur="1" fill="hold">
                                          <p:stCondLst>
                                            <p:cond delay="499"/>
                                          </p:stCondLst>
                                        </p:cTn>
                                        <p:tgtEl>
                                          <p:spTgt spid="512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123"/>
                                        </p:tgtEl>
                                      </p:cBhvr>
                                    </p:animEffect>
                                    <p:set>
                                      <p:cBhvr>
                                        <p:cTn id="77" dur="1" fill="hold">
                                          <p:stCondLst>
                                            <p:cond delay="499"/>
                                          </p:stCondLst>
                                        </p:cTn>
                                        <p:tgtEl>
                                          <p:spTgt spid="512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5130"/>
                                        </p:tgtEl>
                                      </p:cBhvr>
                                    </p:animEffect>
                                    <p:set>
                                      <p:cBhvr>
                                        <p:cTn id="80" dur="1" fill="hold">
                                          <p:stCondLst>
                                            <p:cond delay="499"/>
                                          </p:stCondLst>
                                        </p:cTn>
                                        <p:tgtEl>
                                          <p:spTgt spid="513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5132"/>
                                        </p:tgtEl>
                                      </p:cBhvr>
                                    </p:animEffect>
                                    <p:set>
                                      <p:cBhvr>
                                        <p:cTn id="83" dur="1" fill="hold">
                                          <p:stCondLst>
                                            <p:cond delay="499"/>
                                          </p:stCondLst>
                                        </p:cTn>
                                        <p:tgtEl>
                                          <p:spTgt spid="513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5124"/>
                                        </p:tgtEl>
                                      </p:cBhvr>
                                    </p:animEffect>
                                    <p:set>
                                      <p:cBhvr>
                                        <p:cTn id="86" dur="1" fill="hold">
                                          <p:stCondLst>
                                            <p:cond delay="499"/>
                                          </p:stCondLst>
                                        </p:cTn>
                                        <p:tgtEl>
                                          <p:spTgt spid="512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5122"/>
                                        </p:tgtEl>
                                      </p:cBhvr>
                                    </p:animEffect>
                                    <p:set>
                                      <p:cBhvr>
                                        <p:cTn id="89" dur="1" fill="hold">
                                          <p:stCondLst>
                                            <p:cond delay="499"/>
                                          </p:stCondLst>
                                        </p:cTn>
                                        <p:tgtEl>
                                          <p:spTgt spid="512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5126"/>
                                        </p:tgtEl>
                                      </p:cBhvr>
                                    </p:animEffect>
                                    <p:set>
                                      <p:cBhvr>
                                        <p:cTn id="92" dur="1" fill="hold">
                                          <p:stCondLst>
                                            <p:cond delay="499"/>
                                          </p:stCondLst>
                                        </p:cTn>
                                        <p:tgtEl>
                                          <p:spTgt spid="512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5133"/>
                                        </p:tgtEl>
                                        <p:attrNameLst>
                                          <p:attrName>style.visibility</p:attrName>
                                        </p:attrNameLst>
                                      </p:cBhvr>
                                      <p:to>
                                        <p:strVal val="visible"/>
                                      </p:to>
                                    </p:set>
                                    <p:animEffect transition="in" filter="fade">
                                      <p:cBhvr>
                                        <p:cTn id="95" dur="100"/>
                                        <p:tgtEl>
                                          <p:spTgt spid="5133"/>
                                        </p:tgtEl>
                                      </p:cBhvr>
                                    </p:animEffect>
                                  </p:childTnLst>
                                </p:cTn>
                              </p:par>
                              <p:par>
                                <p:cTn id="96" presetID="10" presetClass="entr" presetSubtype="0" fill="hold" nodeType="withEffect">
                                  <p:stCondLst>
                                    <p:cond delay="600"/>
                                  </p:stCondLst>
                                  <p:childTnLst>
                                    <p:set>
                                      <p:cBhvr>
                                        <p:cTn id="97" dur="1" fill="hold">
                                          <p:stCondLst>
                                            <p:cond delay="0"/>
                                          </p:stCondLst>
                                        </p:cTn>
                                        <p:tgtEl>
                                          <p:spTgt spid="5134"/>
                                        </p:tgtEl>
                                        <p:attrNameLst>
                                          <p:attrName>style.visibility</p:attrName>
                                        </p:attrNameLst>
                                      </p:cBhvr>
                                      <p:to>
                                        <p:strVal val="visible"/>
                                      </p:to>
                                    </p:set>
                                    <p:animEffect transition="in" filter="fade">
                                      <p:cBhvr>
                                        <p:cTn id="98" dur="100"/>
                                        <p:tgtEl>
                                          <p:spTgt spid="5134"/>
                                        </p:tgtEl>
                                      </p:cBhvr>
                                    </p:animEffect>
                                  </p:childTnLst>
                                </p:cTn>
                              </p:par>
                              <p:par>
                                <p:cTn id="99" presetID="10" presetClass="entr" presetSubtype="0" fill="hold" nodeType="withEffect">
                                  <p:stCondLst>
                                    <p:cond delay="200"/>
                                  </p:stCondLst>
                                  <p:childTnLst>
                                    <p:set>
                                      <p:cBhvr>
                                        <p:cTn id="100" dur="1" fill="hold">
                                          <p:stCondLst>
                                            <p:cond delay="0"/>
                                          </p:stCondLst>
                                        </p:cTn>
                                        <p:tgtEl>
                                          <p:spTgt spid="5135"/>
                                        </p:tgtEl>
                                        <p:attrNameLst>
                                          <p:attrName>style.visibility</p:attrName>
                                        </p:attrNameLst>
                                      </p:cBhvr>
                                      <p:to>
                                        <p:strVal val="visible"/>
                                      </p:to>
                                    </p:set>
                                    <p:animEffect transition="in" filter="fade">
                                      <p:cBhvr>
                                        <p:cTn id="101" dur="100"/>
                                        <p:tgtEl>
                                          <p:spTgt spid="513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5136"/>
                                        </p:tgtEl>
                                        <p:attrNameLst>
                                          <p:attrName>style.visibility</p:attrName>
                                        </p:attrNameLst>
                                      </p:cBhvr>
                                      <p:to>
                                        <p:strVal val="visible"/>
                                      </p:to>
                                    </p:set>
                                    <p:animEffect transition="in" filter="fade">
                                      <p:cBhvr>
                                        <p:cTn id="104" dur="100"/>
                                        <p:tgtEl>
                                          <p:spTgt spid="513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5137"/>
                                        </p:tgtEl>
                                        <p:attrNameLst>
                                          <p:attrName>style.visibility</p:attrName>
                                        </p:attrNameLst>
                                      </p:cBhvr>
                                      <p:to>
                                        <p:strVal val="visible"/>
                                      </p:to>
                                    </p:set>
                                    <p:animEffect transition="in" filter="fade">
                                      <p:cBhvr>
                                        <p:cTn id="107" dur="100"/>
                                        <p:tgtEl>
                                          <p:spTgt spid="5137"/>
                                        </p:tgtEl>
                                      </p:cBhvr>
                                    </p:animEffect>
                                  </p:childTnLst>
                                </p:cTn>
                              </p:par>
                              <p:par>
                                <p:cTn id="108" presetID="53" presetClass="exit" presetSubtype="16" fill="hold" nodeType="withEffect">
                                  <p:stCondLst>
                                    <p:cond delay="100"/>
                                  </p:stCondLst>
                                  <p:childTnLst>
                                    <p:anim calcmode="lin" valueType="num">
                                      <p:cBhvr>
                                        <p:cTn id="109" dur="1000"/>
                                        <p:tgtEl>
                                          <p:spTgt spid="5133"/>
                                        </p:tgtEl>
                                        <p:attrNameLst>
                                          <p:attrName>ppt_w</p:attrName>
                                        </p:attrNameLst>
                                      </p:cBhvr>
                                      <p:tavLst>
                                        <p:tav tm="0">
                                          <p:val>
                                            <p:strVal val="ppt_w"/>
                                          </p:val>
                                        </p:tav>
                                        <p:tav tm="100000">
                                          <p:val>
                                            <p:fltVal val="0"/>
                                          </p:val>
                                        </p:tav>
                                      </p:tavLst>
                                    </p:anim>
                                    <p:anim calcmode="lin" valueType="num">
                                      <p:cBhvr>
                                        <p:cTn id="110" dur="1000"/>
                                        <p:tgtEl>
                                          <p:spTgt spid="5133"/>
                                        </p:tgtEl>
                                        <p:attrNameLst>
                                          <p:attrName>ppt_h</p:attrName>
                                        </p:attrNameLst>
                                      </p:cBhvr>
                                      <p:tavLst>
                                        <p:tav tm="0">
                                          <p:val>
                                            <p:strVal val="ppt_h"/>
                                          </p:val>
                                        </p:tav>
                                        <p:tav tm="100000">
                                          <p:val>
                                            <p:fltVal val="0"/>
                                          </p:val>
                                        </p:tav>
                                      </p:tavLst>
                                    </p:anim>
                                    <p:animEffect transition="out" filter="fade">
                                      <p:cBhvr>
                                        <p:cTn id="111" dur="1000"/>
                                        <p:tgtEl>
                                          <p:spTgt spid="5133"/>
                                        </p:tgtEl>
                                      </p:cBhvr>
                                    </p:animEffect>
                                    <p:set>
                                      <p:cBhvr>
                                        <p:cTn id="112" dur="1" fill="hold">
                                          <p:stCondLst>
                                            <p:cond delay="999"/>
                                          </p:stCondLst>
                                        </p:cTn>
                                        <p:tgtEl>
                                          <p:spTgt spid="5133"/>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5134"/>
                                        </p:tgtEl>
                                        <p:attrNameLst>
                                          <p:attrName>ppt_w</p:attrName>
                                        </p:attrNameLst>
                                      </p:cBhvr>
                                      <p:tavLst>
                                        <p:tav tm="0">
                                          <p:val>
                                            <p:strVal val="ppt_w"/>
                                          </p:val>
                                        </p:tav>
                                        <p:tav tm="100000">
                                          <p:val>
                                            <p:fltVal val="0"/>
                                          </p:val>
                                        </p:tav>
                                      </p:tavLst>
                                    </p:anim>
                                    <p:anim calcmode="lin" valueType="num">
                                      <p:cBhvr>
                                        <p:cTn id="115" dur="500"/>
                                        <p:tgtEl>
                                          <p:spTgt spid="5134"/>
                                        </p:tgtEl>
                                        <p:attrNameLst>
                                          <p:attrName>ppt_h</p:attrName>
                                        </p:attrNameLst>
                                      </p:cBhvr>
                                      <p:tavLst>
                                        <p:tav tm="0">
                                          <p:val>
                                            <p:strVal val="ppt_h"/>
                                          </p:val>
                                        </p:tav>
                                        <p:tav tm="100000">
                                          <p:val>
                                            <p:fltVal val="0"/>
                                          </p:val>
                                        </p:tav>
                                      </p:tavLst>
                                    </p:anim>
                                    <p:animEffect transition="out" filter="fade">
                                      <p:cBhvr>
                                        <p:cTn id="116" dur="500"/>
                                        <p:tgtEl>
                                          <p:spTgt spid="5134"/>
                                        </p:tgtEl>
                                      </p:cBhvr>
                                    </p:animEffect>
                                    <p:set>
                                      <p:cBhvr>
                                        <p:cTn id="117" dur="1" fill="hold">
                                          <p:stCondLst>
                                            <p:cond delay="499"/>
                                          </p:stCondLst>
                                        </p:cTn>
                                        <p:tgtEl>
                                          <p:spTgt spid="5134"/>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5135"/>
                                        </p:tgtEl>
                                        <p:attrNameLst>
                                          <p:attrName>ppt_w</p:attrName>
                                        </p:attrNameLst>
                                      </p:cBhvr>
                                      <p:tavLst>
                                        <p:tav tm="0">
                                          <p:val>
                                            <p:strVal val="ppt_w"/>
                                          </p:val>
                                        </p:tav>
                                        <p:tav tm="100000">
                                          <p:val>
                                            <p:fltVal val="0"/>
                                          </p:val>
                                        </p:tav>
                                      </p:tavLst>
                                    </p:anim>
                                    <p:anim calcmode="lin" valueType="num">
                                      <p:cBhvr>
                                        <p:cTn id="120" dur="500"/>
                                        <p:tgtEl>
                                          <p:spTgt spid="5135"/>
                                        </p:tgtEl>
                                        <p:attrNameLst>
                                          <p:attrName>ppt_h</p:attrName>
                                        </p:attrNameLst>
                                      </p:cBhvr>
                                      <p:tavLst>
                                        <p:tav tm="0">
                                          <p:val>
                                            <p:strVal val="ppt_h"/>
                                          </p:val>
                                        </p:tav>
                                        <p:tav tm="100000">
                                          <p:val>
                                            <p:fltVal val="0"/>
                                          </p:val>
                                        </p:tav>
                                      </p:tavLst>
                                    </p:anim>
                                    <p:animEffect transition="out" filter="fade">
                                      <p:cBhvr>
                                        <p:cTn id="121" dur="500"/>
                                        <p:tgtEl>
                                          <p:spTgt spid="5135"/>
                                        </p:tgtEl>
                                      </p:cBhvr>
                                    </p:animEffect>
                                    <p:set>
                                      <p:cBhvr>
                                        <p:cTn id="122" dur="1" fill="hold">
                                          <p:stCondLst>
                                            <p:cond delay="499"/>
                                          </p:stCondLst>
                                        </p:cTn>
                                        <p:tgtEl>
                                          <p:spTgt spid="5135"/>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5136"/>
                                        </p:tgtEl>
                                        <p:attrNameLst>
                                          <p:attrName>ppt_w</p:attrName>
                                        </p:attrNameLst>
                                      </p:cBhvr>
                                      <p:tavLst>
                                        <p:tav tm="0">
                                          <p:val>
                                            <p:strVal val="ppt_w"/>
                                          </p:val>
                                        </p:tav>
                                        <p:tav tm="100000">
                                          <p:val>
                                            <p:fltVal val="0"/>
                                          </p:val>
                                        </p:tav>
                                      </p:tavLst>
                                    </p:anim>
                                    <p:anim calcmode="lin" valueType="num">
                                      <p:cBhvr>
                                        <p:cTn id="125" dur="500"/>
                                        <p:tgtEl>
                                          <p:spTgt spid="5136"/>
                                        </p:tgtEl>
                                        <p:attrNameLst>
                                          <p:attrName>ppt_h</p:attrName>
                                        </p:attrNameLst>
                                      </p:cBhvr>
                                      <p:tavLst>
                                        <p:tav tm="0">
                                          <p:val>
                                            <p:strVal val="ppt_h"/>
                                          </p:val>
                                        </p:tav>
                                        <p:tav tm="100000">
                                          <p:val>
                                            <p:fltVal val="0"/>
                                          </p:val>
                                        </p:tav>
                                      </p:tavLst>
                                    </p:anim>
                                    <p:animEffect transition="out" filter="fade">
                                      <p:cBhvr>
                                        <p:cTn id="126" dur="500"/>
                                        <p:tgtEl>
                                          <p:spTgt spid="5136"/>
                                        </p:tgtEl>
                                      </p:cBhvr>
                                    </p:animEffect>
                                    <p:set>
                                      <p:cBhvr>
                                        <p:cTn id="127" dur="1" fill="hold">
                                          <p:stCondLst>
                                            <p:cond delay="499"/>
                                          </p:stCondLst>
                                        </p:cTn>
                                        <p:tgtEl>
                                          <p:spTgt spid="5136"/>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5137"/>
                                        </p:tgtEl>
                                        <p:attrNameLst>
                                          <p:attrName>ppt_w</p:attrName>
                                        </p:attrNameLst>
                                      </p:cBhvr>
                                      <p:tavLst>
                                        <p:tav tm="0">
                                          <p:val>
                                            <p:strVal val="ppt_w"/>
                                          </p:val>
                                        </p:tav>
                                        <p:tav tm="100000">
                                          <p:val>
                                            <p:fltVal val="0"/>
                                          </p:val>
                                        </p:tav>
                                      </p:tavLst>
                                    </p:anim>
                                    <p:anim calcmode="lin" valueType="num">
                                      <p:cBhvr>
                                        <p:cTn id="130" dur="500"/>
                                        <p:tgtEl>
                                          <p:spTgt spid="5137"/>
                                        </p:tgtEl>
                                        <p:attrNameLst>
                                          <p:attrName>ppt_h</p:attrName>
                                        </p:attrNameLst>
                                      </p:cBhvr>
                                      <p:tavLst>
                                        <p:tav tm="0">
                                          <p:val>
                                            <p:strVal val="ppt_h"/>
                                          </p:val>
                                        </p:tav>
                                        <p:tav tm="100000">
                                          <p:val>
                                            <p:fltVal val="0"/>
                                          </p:val>
                                        </p:tav>
                                      </p:tavLst>
                                    </p:anim>
                                    <p:animEffect transition="out" filter="fade">
                                      <p:cBhvr>
                                        <p:cTn id="131" dur="500"/>
                                        <p:tgtEl>
                                          <p:spTgt spid="5137"/>
                                        </p:tgtEl>
                                      </p:cBhvr>
                                    </p:animEffect>
                                    <p:set>
                                      <p:cBhvr>
                                        <p:cTn id="132" dur="1" fill="hold">
                                          <p:stCondLst>
                                            <p:cond delay="499"/>
                                          </p:stCondLst>
                                        </p:cTn>
                                        <p:tgtEl>
                                          <p:spTgt spid="5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hyperlink" Target="&#23186;&#20307;1.mp4" TargetMode="Externa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hyperlink" Target="&#36793;&#30028;&#36319;&#38543;(edge-follow)&#30452;&#35266;&#35270;&#39057;.mp4" TargetMode="Externa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9.xml"/><Relationship Id="rId1" Type="http://schemas.openxmlformats.org/officeDocument/2006/relationships/vmlDrawing" Target="../drawings/vmlDrawing1.vml"/><Relationship Id="rId4" Type="http://schemas.openxmlformats.org/officeDocument/2006/relationships/image" Target="../media/image67.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hyperlink" Target="kilobot&#20223;&#30495;.mp4" TargetMode="Externa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1" name="Rectangle 3"/>
          <p:cNvSpPr txBox="1">
            <a:spLocks noChangeArrowheads="1"/>
          </p:cNvSpPr>
          <p:nvPr/>
        </p:nvSpPr>
        <p:spPr bwMode="auto">
          <a:xfrm>
            <a:off x="905828" y="1553845"/>
            <a:ext cx="107283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6000">
                <a:solidFill>
                  <a:schemeClr val="accent2"/>
                </a:solidFill>
                <a:latin typeface="造字工房力黑（非商用）常规体" pitchFamily="2" charset="-122"/>
                <a:ea typeface="造字工房力黑（非商用）常规体" pitchFamily="2" charset="-122"/>
              </a:rPr>
              <a:t>多移动机器人群体协同编队与路径规划</a:t>
            </a:r>
          </a:p>
        </p:txBody>
      </p:sp>
      <p:sp>
        <p:nvSpPr>
          <p:cNvPr id="7173" name="TextBox 34"/>
          <p:cNvSpPr txBox="1">
            <a:spLocks noChangeArrowheads="1"/>
          </p:cNvSpPr>
          <p:nvPr/>
        </p:nvSpPr>
        <p:spPr bwMode="auto">
          <a:xfrm>
            <a:off x="5795963" y="3922713"/>
            <a:ext cx="44005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a:solidFill>
                  <a:schemeClr val="accent2"/>
                </a:solidFill>
                <a:latin typeface="微软雅黑" panose="020B0503020204020204" pitchFamily="34" charset="-122"/>
                <a:ea typeface="微软雅黑" panose="020B0503020204020204" pitchFamily="34" charset="-122"/>
              </a:rPr>
              <a:t>班级 软件一班</a:t>
            </a:r>
          </a:p>
        </p:txBody>
      </p:sp>
      <p:sp>
        <p:nvSpPr>
          <p:cNvPr id="7174" name="TextBox 35"/>
          <p:cNvSpPr txBox="1">
            <a:spLocks noChangeArrowheads="1"/>
          </p:cNvSpPr>
          <p:nvPr/>
        </p:nvSpPr>
        <p:spPr bwMode="auto">
          <a:xfrm>
            <a:off x="2744153" y="3922713"/>
            <a:ext cx="287178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a:solidFill>
                  <a:schemeClr val="accent2"/>
                </a:solidFill>
                <a:latin typeface="微软雅黑" panose="020B0503020204020204" pitchFamily="34" charset="-122"/>
                <a:ea typeface="微软雅黑" panose="020B0503020204020204" pitchFamily="34" charset="-122"/>
              </a:rPr>
              <a:t>学院名 信工院 </a:t>
            </a:r>
          </a:p>
        </p:txBody>
      </p:sp>
      <p:sp>
        <p:nvSpPr>
          <p:cNvPr id="7175" name="圆角矩形 42"/>
          <p:cNvSpPr>
            <a:spLocks noChangeArrowheads="1"/>
          </p:cNvSpPr>
          <p:nvPr/>
        </p:nvSpPr>
        <p:spPr bwMode="auto">
          <a:xfrm>
            <a:off x="6670993" y="4887278"/>
            <a:ext cx="1617662" cy="4524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accent2"/>
              </a:solidFill>
            </a:endParaRPr>
          </a:p>
        </p:txBody>
      </p:sp>
      <p:sp>
        <p:nvSpPr>
          <p:cNvPr id="7177" name="TextBox 44"/>
          <p:cNvSpPr txBox="1">
            <a:spLocks noChangeArrowheads="1"/>
          </p:cNvSpPr>
          <p:nvPr/>
        </p:nvSpPr>
        <p:spPr bwMode="auto">
          <a:xfrm>
            <a:off x="8598535" y="4887278"/>
            <a:ext cx="134143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a:solidFill>
                  <a:schemeClr val="accent2"/>
                </a:solidFill>
                <a:latin typeface="微软雅黑" panose="020B0503020204020204" pitchFamily="34" charset="-122"/>
                <a:ea typeface="微软雅黑" panose="020B0503020204020204" pitchFamily="34" charset="-122"/>
              </a:rPr>
              <a:t>邹娟</a:t>
            </a:r>
          </a:p>
        </p:txBody>
      </p:sp>
      <p:sp>
        <p:nvSpPr>
          <p:cNvPr id="7178" name="TextBox 45"/>
          <p:cNvSpPr txBox="1">
            <a:spLocks noChangeArrowheads="1"/>
          </p:cNvSpPr>
          <p:nvPr/>
        </p:nvSpPr>
        <p:spPr bwMode="auto">
          <a:xfrm>
            <a:off x="6725603" y="4694555"/>
            <a:ext cx="15081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lnSpc>
                <a:spcPct val="150000"/>
              </a:lnSpc>
            </a:pPr>
            <a:r>
              <a:rPr lang="zh-CN" altLang="en-US" sz="2400" b="1">
                <a:solidFill>
                  <a:schemeClr val="accent2"/>
                </a:solidFill>
                <a:latin typeface="微软雅黑" panose="020B0503020204020204" pitchFamily="34" charset="-122"/>
                <a:ea typeface="微软雅黑" panose="020B0503020204020204" pitchFamily="34" charset="-122"/>
              </a:rPr>
              <a:t>指导老师</a:t>
            </a:r>
            <a:endParaRPr lang="en-US" sz="2400" b="1">
              <a:solidFill>
                <a:schemeClr val="accent2"/>
              </a:solidFill>
              <a:latin typeface="微软雅黑" panose="020B0503020204020204" pitchFamily="34" charset="-122"/>
              <a:ea typeface="微软雅黑" panose="020B0503020204020204" pitchFamily="34" charset="-122"/>
            </a:endParaRPr>
          </a:p>
        </p:txBody>
      </p:sp>
      <p:sp>
        <p:nvSpPr>
          <p:cNvPr id="7179" name="圆角矩形 46"/>
          <p:cNvSpPr>
            <a:spLocks noChangeArrowheads="1"/>
          </p:cNvSpPr>
          <p:nvPr/>
        </p:nvSpPr>
        <p:spPr bwMode="auto">
          <a:xfrm>
            <a:off x="1001395" y="4985068"/>
            <a:ext cx="1354138" cy="4524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accent2"/>
              </a:solidFill>
            </a:endParaRPr>
          </a:p>
        </p:txBody>
      </p:sp>
      <p:sp>
        <p:nvSpPr>
          <p:cNvPr id="7180" name="TextBox 47"/>
          <p:cNvSpPr txBox="1">
            <a:spLocks noChangeArrowheads="1"/>
          </p:cNvSpPr>
          <p:nvPr/>
        </p:nvSpPr>
        <p:spPr bwMode="auto">
          <a:xfrm>
            <a:off x="1049020" y="4832985"/>
            <a:ext cx="130651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lnSpc>
                <a:spcPct val="150000"/>
              </a:lnSpc>
            </a:pPr>
            <a:r>
              <a:rPr lang="zh-CN" altLang="en-US" sz="2400" b="1">
                <a:solidFill>
                  <a:schemeClr val="accent2"/>
                </a:solidFill>
                <a:latin typeface="微软雅黑" panose="020B0503020204020204" pitchFamily="34" charset="-122"/>
                <a:ea typeface="微软雅黑" panose="020B0503020204020204" pitchFamily="34" charset="-122"/>
              </a:rPr>
              <a:t>组员</a:t>
            </a:r>
          </a:p>
        </p:txBody>
      </p:sp>
      <p:sp>
        <p:nvSpPr>
          <p:cNvPr id="7181" name="Rectangle 5"/>
          <p:cNvSpPr>
            <a:spLocks noChangeArrowheads="1"/>
          </p:cNvSpPr>
          <p:nvPr/>
        </p:nvSpPr>
        <p:spPr bwMode="auto">
          <a:xfrm>
            <a:off x="-635" y="6126480"/>
            <a:ext cx="12196763" cy="41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82" name="Oval 6"/>
          <p:cNvSpPr>
            <a:spLocks noChangeArrowheads="1"/>
          </p:cNvSpPr>
          <p:nvPr/>
        </p:nvSpPr>
        <p:spPr bwMode="auto">
          <a:xfrm>
            <a:off x="5837238" y="5876925"/>
            <a:ext cx="522287" cy="5445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83" name="Freeform 7"/>
          <p:cNvSpPr>
            <a:spLocks noEditPoints="1"/>
          </p:cNvSpPr>
          <p:nvPr/>
        </p:nvSpPr>
        <p:spPr bwMode="auto">
          <a:xfrm>
            <a:off x="5972175" y="5926138"/>
            <a:ext cx="261938" cy="441325"/>
          </a:xfrm>
          <a:custGeom>
            <a:avLst/>
            <a:gdLst>
              <a:gd name="T0" fmla="*/ 2147483647 w 346"/>
              <a:gd name="T1" fmla="*/ 2147483647 h 555"/>
              <a:gd name="T2" fmla="*/ 2147483647 w 346"/>
              <a:gd name="T3" fmla="*/ 2147483647 h 555"/>
              <a:gd name="T4" fmla="*/ 2147483647 w 346"/>
              <a:gd name="T5" fmla="*/ 2147483647 h 555"/>
              <a:gd name="T6" fmla="*/ 2147483647 w 346"/>
              <a:gd name="T7" fmla="*/ 2147483647 h 555"/>
              <a:gd name="T8" fmla="*/ 2147483647 w 346"/>
              <a:gd name="T9" fmla="*/ 2147483647 h 555"/>
              <a:gd name="T10" fmla="*/ 2147483647 w 346"/>
              <a:gd name="T11" fmla="*/ 2147483647 h 555"/>
              <a:gd name="T12" fmla="*/ 2147483647 w 346"/>
              <a:gd name="T13" fmla="*/ 2147483647 h 555"/>
              <a:gd name="T14" fmla="*/ 2147483647 w 346"/>
              <a:gd name="T15" fmla="*/ 2147483647 h 555"/>
              <a:gd name="T16" fmla="*/ 2147483647 w 346"/>
              <a:gd name="T17" fmla="*/ 2147483647 h 555"/>
              <a:gd name="T18" fmla="*/ 2147483647 w 346"/>
              <a:gd name="T19" fmla="*/ 2147483647 h 555"/>
              <a:gd name="T20" fmla="*/ 2147483647 w 346"/>
              <a:gd name="T21" fmla="*/ 2147483647 h 555"/>
              <a:gd name="T22" fmla="*/ 0 w 346"/>
              <a:gd name="T23" fmla="*/ 2147483647 h 555"/>
              <a:gd name="T24" fmla="*/ 0 w 346"/>
              <a:gd name="T25" fmla="*/ 2147483647 h 555"/>
              <a:gd name="T26" fmla="*/ 2147483647 w 346"/>
              <a:gd name="T27" fmla="*/ 2147483647 h 555"/>
              <a:gd name="T28" fmla="*/ 2147483647 w 346"/>
              <a:gd name="T29" fmla="*/ 2147483647 h 555"/>
              <a:gd name="T30" fmla="*/ 2147483647 w 346"/>
              <a:gd name="T31" fmla="*/ 2147483647 h 555"/>
              <a:gd name="T32" fmla="*/ 2147483647 w 346"/>
              <a:gd name="T33" fmla="*/ 2147483647 h 555"/>
              <a:gd name="T34" fmla="*/ 2147483647 w 346"/>
              <a:gd name="T35" fmla="*/ 2147483647 h 555"/>
              <a:gd name="T36" fmla="*/ 2147483647 w 346"/>
              <a:gd name="T37" fmla="*/ 2147483647 h 555"/>
              <a:gd name="T38" fmla="*/ 2147483647 w 346"/>
              <a:gd name="T39" fmla="*/ 2147483647 h 555"/>
              <a:gd name="T40" fmla="*/ 2147483647 w 346"/>
              <a:gd name="T41" fmla="*/ 2147483647 h 555"/>
              <a:gd name="T42" fmla="*/ 2147483647 w 346"/>
              <a:gd name="T43" fmla="*/ 2147483647 h 555"/>
              <a:gd name="T44" fmla="*/ 2147483647 w 346"/>
              <a:gd name="T45" fmla="*/ 2147483647 h 555"/>
              <a:gd name="T46" fmla="*/ 2147483647 w 346"/>
              <a:gd name="T47" fmla="*/ 2147483647 h 555"/>
              <a:gd name="T48" fmla="*/ 2147483647 w 346"/>
              <a:gd name="T49" fmla="*/ 2147483647 h 555"/>
              <a:gd name="T50" fmla="*/ 2147483647 w 346"/>
              <a:gd name="T51" fmla="*/ 0 h 555"/>
              <a:gd name="T52" fmla="*/ 2147483647 w 346"/>
              <a:gd name="T53" fmla="*/ 0 h 555"/>
              <a:gd name="T54" fmla="*/ 2147483647 w 346"/>
              <a:gd name="T55" fmla="*/ 0 h 555"/>
              <a:gd name="T56" fmla="*/ 2147483647 w 346"/>
              <a:gd name="T57" fmla="*/ 2147483647 h 555"/>
              <a:gd name="T58" fmla="*/ 2147483647 w 346"/>
              <a:gd name="T59" fmla="*/ 2147483647 h 555"/>
              <a:gd name="T60" fmla="*/ 2147483647 w 346"/>
              <a:gd name="T61" fmla="*/ 2147483647 h 5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46" h="555">
                <a:moveTo>
                  <a:pt x="346" y="284"/>
                </a:moveTo>
                <a:lnTo>
                  <a:pt x="346" y="183"/>
                </a:lnTo>
                <a:cubicBezTo>
                  <a:pt x="346" y="154"/>
                  <a:pt x="300" y="154"/>
                  <a:pt x="300" y="183"/>
                </a:cubicBezTo>
                <a:lnTo>
                  <a:pt x="300" y="284"/>
                </a:lnTo>
                <a:cubicBezTo>
                  <a:pt x="300" y="352"/>
                  <a:pt x="244" y="408"/>
                  <a:pt x="176" y="408"/>
                </a:cubicBezTo>
                <a:cubicBezTo>
                  <a:pt x="175" y="408"/>
                  <a:pt x="174" y="408"/>
                  <a:pt x="173" y="408"/>
                </a:cubicBezTo>
                <a:lnTo>
                  <a:pt x="172" y="408"/>
                </a:lnTo>
                <a:cubicBezTo>
                  <a:pt x="171" y="408"/>
                  <a:pt x="171" y="408"/>
                  <a:pt x="170" y="408"/>
                </a:cubicBezTo>
                <a:cubicBezTo>
                  <a:pt x="101" y="408"/>
                  <a:pt x="46" y="352"/>
                  <a:pt x="46" y="284"/>
                </a:cubicBezTo>
                <a:lnTo>
                  <a:pt x="46" y="183"/>
                </a:lnTo>
                <a:cubicBezTo>
                  <a:pt x="46" y="154"/>
                  <a:pt x="0" y="154"/>
                  <a:pt x="0" y="183"/>
                </a:cubicBezTo>
                <a:cubicBezTo>
                  <a:pt x="0" y="197"/>
                  <a:pt x="0" y="284"/>
                  <a:pt x="0" y="284"/>
                </a:cubicBezTo>
                <a:cubicBezTo>
                  <a:pt x="0" y="370"/>
                  <a:pt x="63" y="441"/>
                  <a:pt x="146" y="452"/>
                </a:cubicBezTo>
                <a:lnTo>
                  <a:pt x="146" y="526"/>
                </a:lnTo>
                <a:lnTo>
                  <a:pt x="42" y="555"/>
                </a:lnTo>
                <a:lnTo>
                  <a:pt x="304" y="555"/>
                </a:lnTo>
                <a:lnTo>
                  <a:pt x="200" y="525"/>
                </a:lnTo>
                <a:lnTo>
                  <a:pt x="200" y="453"/>
                </a:lnTo>
                <a:cubicBezTo>
                  <a:pt x="282" y="441"/>
                  <a:pt x="346" y="370"/>
                  <a:pt x="346" y="284"/>
                </a:cubicBezTo>
                <a:close/>
                <a:moveTo>
                  <a:pt x="171" y="365"/>
                </a:moveTo>
                <a:cubicBezTo>
                  <a:pt x="172" y="365"/>
                  <a:pt x="172" y="365"/>
                  <a:pt x="173" y="365"/>
                </a:cubicBezTo>
                <a:cubicBezTo>
                  <a:pt x="173" y="365"/>
                  <a:pt x="174" y="365"/>
                  <a:pt x="174" y="365"/>
                </a:cubicBezTo>
                <a:cubicBezTo>
                  <a:pt x="220" y="365"/>
                  <a:pt x="257" y="328"/>
                  <a:pt x="257" y="282"/>
                </a:cubicBezTo>
                <a:lnTo>
                  <a:pt x="257" y="83"/>
                </a:lnTo>
                <a:cubicBezTo>
                  <a:pt x="257" y="37"/>
                  <a:pt x="220" y="0"/>
                  <a:pt x="174" y="0"/>
                </a:cubicBezTo>
                <a:cubicBezTo>
                  <a:pt x="174" y="0"/>
                  <a:pt x="173" y="0"/>
                  <a:pt x="173" y="0"/>
                </a:cubicBezTo>
                <a:cubicBezTo>
                  <a:pt x="172" y="0"/>
                  <a:pt x="172" y="0"/>
                  <a:pt x="171" y="0"/>
                </a:cubicBezTo>
                <a:cubicBezTo>
                  <a:pt x="126" y="0"/>
                  <a:pt x="89" y="37"/>
                  <a:pt x="89" y="83"/>
                </a:cubicBezTo>
                <a:lnTo>
                  <a:pt x="89" y="282"/>
                </a:lnTo>
                <a:cubicBezTo>
                  <a:pt x="89" y="328"/>
                  <a:pt x="126" y="365"/>
                  <a:pt x="171" y="365"/>
                </a:cubicBezTo>
                <a:close/>
              </a:path>
            </a:pathLst>
          </a:custGeom>
          <a:solidFill>
            <a:srgbClr val="0058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
          <p:cNvSpPr txBox="1"/>
          <p:nvPr/>
        </p:nvSpPr>
        <p:spPr>
          <a:xfrm>
            <a:off x="2550795" y="4832985"/>
            <a:ext cx="3925570" cy="645160"/>
          </a:xfrm>
          <a:prstGeom prst="rect">
            <a:avLst/>
          </a:prstGeom>
          <a:noFill/>
        </p:spPr>
        <p:txBody>
          <a:bodyPr wrap="square" rtlCol="0">
            <a:spAutoFit/>
          </a:bodyPr>
          <a:lstStyle/>
          <a:p>
            <a:r>
              <a:rPr lang="zh-CN" altLang="en-US">
                <a:solidFill>
                  <a:schemeClr val="accent2"/>
                </a:solidFill>
                <a:latin typeface="微软雅黑" panose="020B0503020204020204" pitchFamily="34" charset="-122"/>
                <a:ea typeface="微软雅黑" panose="020B0503020204020204" pitchFamily="34" charset="-122"/>
                <a:sym typeface="+mn-ea"/>
              </a:rPr>
              <a:t>朱琦 杨源  邬晓毅 崔询 曹达东 王俊 王金菊 刘泽华 刘俊杰</a:t>
            </a:r>
          </a:p>
        </p:txBody>
      </p:sp>
    </p:spTree>
  </p:cSld>
  <p:clrMapOvr>
    <a:masterClrMapping/>
  </p:clrMapOvr>
  <p:transition spd="slow" advTm="7871">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171"/>
                                        </p:tgtEl>
                                        <p:attrNameLst>
                                          <p:attrName>style.visibility</p:attrName>
                                        </p:attrNameLst>
                                      </p:cBhvr>
                                      <p:to>
                                        <p:strVal val="visible"/>
                                      </p:to>
                                    </p:set>
                                    <p:anim by="(-#ppt_w*2)" calcmode="lin" valueType="num">
                                      <p:cBhvr rctx="PPT">
                                        <p:cTn id="7" dur="500" autoRev="1" fill="hold">
                                          <p:stCondLst>
                                            <p:cond delay="0"/>
                                          </p:stCondLst>
                                        </p:cTn>
                                        <p:tgtEl>
                                          <p:spTgt spid="7171"/>
                                        </p:tgtEl>
                                        <p:attrNameLst>
                                          <p:attrName>ppt_w</p:attrName>
                                        </p:attrNameLst>
                                      </p:cBhvr>
                                    </p:anim>
                                    <p:anim by="(#ppt_w*0.50)" calcmode="lin" valueType="num">
                                      <p:cBhvr>
                                        <p:cTn id="8" dur="500" decel="50000" autoRev="1" fill="hold">
                                          <p:stCondLst>
                                            <p:cond delay="0"/>
                                          </p:stCondLst>
                                        </p:cTn>
                                        <p:tgtEl>
                                          <p:spTgt spid="7171"/>
                                        </p:tgtEl>
                                        <p:attrNameLst>
                                          <p:attrName>ppt_x</p:attrName>
                                        </p:attrNameLst>
                                      </p:cBhvr>
                                    </p:anim>
                                    <p:anim from="(-#ppt_h/2)" to="(#ppt_y)" calcmode="lin" valueType="num">
                                      <p:cBhvr>
                                        <p:cTn id="9" dur="1000" fill="hold">
                                          <p:stCondLst>
                                            <p:cond delay="0"/>
                                          </p:stCondLst>
                                        </p:cTn>
                                        <p:tgtEl>
                                          <p:spTgt spid="7171"/>
                                        </p:tgtEl>
                                        <p:attrNameLst>
                                          <p:attrName>ppt_y</p:attrName>
                                        </p:attrNameLst>
                                      </p:cBhvr>
                                    </p:anim>
                                    <p:animRot by="21600000">
                                      <p:cBhvr>
                                        <p:cTn id="10" dur="1000" fill="hold">
                                          <p:stCondLst>
                                            <p:cond delay="0"/>
                                          </p:stCondLst>
                                        </p:cTn>
                                        <p:tgtEl>
                                          <p:spTgt spid="7171"/>
                                        </p:tgtEl>
                                        <p:attrNameLst>
                                          <p:attrName>r</p:attrName>
                                        </p:attrNameLst>
                                      </p:cBhvr>
                                    </p:animRot>
                                  </p:childTnLst>
                                </p:cTn>
                              </p:par>
                            </p:childTnLst>
                          </p:cTn>
                        </p:par>
                        <p:par>
                          <p:cTn id="11" fill="hold">
                            <p:stCondLst>
                              <p:cond delay="2599"/>
                            </p:stCondLst>
                            <p:childTnLst>
                              <p:par>
                                <p:cTn id="12" presetID="31" presetClass="entr" presetSubtype="0" fill="hold" grpId="0" nodeType="afterEffect">
                                  <p:stCondLst>
                                    <p:cond delay="0"/>
                                  </p:stCondLst>
                                  <p:childTnLst>
                                    <p:set>
                                      <p:cBhvr>
                                        <p:cTn id="13" dur="1" fill="hold">
                                          <p:stCondLst>
                                            <p:cond delay="0"/>
                                          </p:stCondLst>
                                        </p:cTn>
                                        <p:tgtEl>
                                          <p:spTgt spid="7173"/>
                                        </p:tgtEl>
                                        <p:attrNameLst>
                                          <p:attrName>style.visibility</p:attrName>
                                        </p:attrNameLst>
                                      </p:cBhvr>
                                      <p:to>
                                        <p:strVal val="visible"/>
                                      </p:to>
                                    </p:set>
                                    <p:anim calcmode="lin" valueType="num">
                                      <p:cBhvr>
                                        <p:cTn id="14" dur="500" fill="hold"/>
                                        <p:tgtEl>
                                          <p:spTgt spid="7173"/>
                                        </p:tgtEl>
                                        <p:attrNameLst>
                                          <p:attrName>ppt_w</p:attrName>
                                        </p:attrNameLst>
                                      </p:cBhvr>
                                      <p:tavLst>
                                        <p:tav tm="0">
                                          <p:val>
                                            <p:fltVal val="0"/>
                                          </p:val>
                                        </p:tav>
                                        <p:tav tm="100000">
                                          <p:val>
                                            <p:strVal val="#ppt_w"/>
                                          </p:val>
                                        </p:tav>
                                      </p:tavLst>
                                    </p:anim>
                                    <p:anim calcmode="lin" valueType="num">
                                      <p:cBhvr>
                                        <p:cTn id="15" dur="500" fill="hold"/>
                                        <p:tgtEl>
                                          <p:spTgt spid="7173"/>
                                        </p:tgtEl>
                                        <p:attrNameLst>
                                          <p:attrName>ppt_h</p:attrName>
                                        </p:attrNameLst>
                                      </p:cBhvr>
                                      <p:tavLst>
                                        <p:tav tm="0">
                                          <p:val>
                                            <p:fltVal val="0"/>
                                          </p:val>
                                        </p:tav>
                                        <p:tav tm="100000">
                                          <p:val>
                                            <p:strVal val="#ppt_h"/>
                                          </p:val>
                                        </p:tav>
                                      </p:tavLst>
                                    </p:anim>
                                    <p:anim calcmode="lin" valueType="num">
                                      <p:cBhvr>
                                        <p:cTn id="16" dur="500" fill="hold"/>
                                        <p:tgtEl>
                                          <p:spTgt spid="7173"/>
                                        </p:tgtEl>
                                        <p:attrNameLst>
                                          <p:attrName>style.rotation</p:attrName>
                                        </p:attrNameLst>
                                      </p:cBhvr>
                                      <p:tavLst>
                                        <p:tav tm="0">
                                          <p:val>
                                            <p:fltVal val="90"/>
                                          </p:val>
                                        </p:tav>
                                        <p:tav tm="100000">
                                          <p:val>
                                            <p:fltVal val="0"/>
                                          </p:val>
                                        </p:tav>
                                      </p:tavLst>
                                    </p:anim>
                                    <p:animEffect transition="in" filter="fade">
                                      <p:cBhvr>
                                        <p:cTn id="17" dur="500"/>
                                        <p:tgtEl>
                                          <p:spTgt spid="7173"/>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7174"/>
                                        </p:tgtEl>
                                        <p:attrNameLst>
                                          <p:attrName>style.visibility</p:attrName>
                                        </p:attrNameLst>
                                      </p:cBhvr>
                                      <p:to>
                                        <p:strVal val="visible"/>
                                      </p:to>
                                    </p:set>
                                    <p:anim calcmode="lin" valueType="num">
                                      <p:cBhvr>
                                        <p:cTn id="20" dur="500" fill="hold"/>
                                        <p:tgtEl>
                                          <p:spTgt spid="7174"/>
                                        </p:tgtEl>
                                        <p:attrNameLst>
                                          <p:attrName>ppt_w</p:attrName>
                                        </p:attrNameLst>
                                      </p:cBhvr>
                                      <p:tavLst>
                                        <p:tav tm="0">
                                          <p:val>
                                            <p:fltVal val="0"/>
                                          </p:val>
                                        </p:tav>
                                        <p:tav tm="100000">
                                          <p:val>
                                            <p:strVal val="#ppt_w"/>
                                          </p:val>
                                        </p:tav>
                                      </p:tavLst>
                                    </p:anim>
                                    <p:anim calcmode="lin" valueType="num">
                                      <p:cBhvr>
                                        <p:cTn id="21" dur="500" fill="hold"/>
                                        <p:tgtEl>
                                          <p:spTgt spid="7174"/>
                                        </p:tgtEl>
                                        <p:attrNameLst>
                                          <p:attrName>ppt_h</p:attrName>
                                        </p:attrNameLst>
                                      </p:cBhvr>
                                      <p:tavLst>
                                        <p:tav tm="0">
                                          <p:val>
                                            <p:fltVal val="0"/>
                                          </p:val>
                                        </p:tav>
                                        <p:tav tm="100000">
                                          <p:val>
                                            <p:strVal val="#ppt_h"/>
                                          </p:val>
                                        </p:tav>
                                      </p:tavLst>
                                    </p:anim>
                                    <p:anim calcmode="lin" valueType="num">
                                      <p:cBhvr>
                                        <p:cTn id="22" dur="500" fill="hold"/>
                                        <p:tgtEl>
                                          <p:spTgt spid="7174"/>
                                        </p:tgtEl>
                                        <p:attrNameLst>
                                          <p:attrName>style.rotation</p:attrName>
                                        </p:attrNameLst>
                                      </p:cBhvr>
                                      <p:tavLst>
                                        <p:tav tm="0">
                                          <p:val>
                                            <p:fltVal val="90"/>
                                          </p:val>
                                        </p:tav>
                                        <p:tav tm="100000">
                                          <p:val>
                                            <p:fltVal val="0"/>
                                          </p:val>
                                        </p:tav>
                                      </p:tavLst>
                                    </p:anim>
                                    <p:animEffect transition="in" filter="fade">
                                      <p:cBhvr>
                                        <p:cTn id="23" dur="500"/>
                                        <p:tgtEl>
                                          <p:spTgt spid="7174"/>
                                        </p:tgtEl>
                                      </p:cBhvr>
                                    </p:animEffect>
                                  </p:childTnLst>
                                </p:cTn>
                              </p:par>
                            </p:childTnLst>
                          </p:cTn>
                        </p:par>
                        <p:par>
                          <p:cTn id="24" fill="hold">
                            <p:stCondLst>
                              <p:cond delay="3099"/>
                            </p:stCondLst>
                            <p:childTnLst>
                              <p:par>
                                <p:cTn id="25" presetID="16" presetClass="entr" presetSubtype="21" fill="hold" grpId="0" nodeType="afterEffect">
                                  <p:stCondLst>
                                    <p:cond delay="0"/>
                                  </p:stCondLst>
                                  <p:childTnLst>
                                    <p:set>
                                      <p:cBhvr>
                                        <p:cTn id="26" dur="1" fill="hold">
                                          <p:stCondLst>
                                            <p:cond delay="0"/>
                                          </p:stCondLst>
                                        </p:cTn>
                                        <p:tgtEl>
                                          <p:spTgt spid="7181"/>
                                        </p:tgtEl>
                                        <p:attrNameLst>
                                          <p:attrName>style.visibility</p:attrName>
                                        </p:attrNameLst>
                                      </p:cBhvr>
                                      <p:to>
                                        <p:strVal val="visible"/>
                                      </p:to>
                                    </p:set>
                                    <p:animEffect transition="in" filter="barn(inVertical)">
                                      <p:cBhvr>
                                        <p:cTn id="27" dur="500"/>
                                        <p:tgtEl>
                                          <p:spTgt spid="7181"/>
                                        </p:tgtEl>
                                      </p:cBhvr>
                                    </p:animEffect>
                                  </p:childTnLst>
                                </p:cTn>
                              </p:par>
                            </p:childTnLst>
                          </p:cTn>
                        </p:par>
                        <p:par>
                          <p:cTn id="28" fill="hold">
                            <p:stCondLst>
                              <p:cond delay="3599"/>
                            </p:stCondLst>
                            <p:childTnLst>
                              <p:par>
                                <p:cTn id="29" presetID="10" presetClass="entr" presetSubtype="0" fill="hold" grpId="0" nodeType="afterEffect">
                                  <p:stCondLst>
                                    <p:cond delay="0"/>
                                  </p:stCondLst>
                                  <p:childTnLst>
                                    <p:set>
                                      <p:cBhvr>
                                        <p:cTn id="30" dur="1" fill="hold">
                                          <p:stCondLst>
                                            <p:cond delay="0"/>
                                          </p:stCondLst>
                                        </p:cTn>
                                        <p:tgtEl>
                                          <p:spTgt spid="7182"/>
                                        </p:tgtEl>
                                        <p:attrNameLst>
                                          <p:attrName>style.visibility</p:attrName>
                                        </p:attrNameLst>
                                      </p:cBhvr>
                                      <p:to>
                                        <p:strVal val="visible"/>
                                      </p:to>
                                    </p:set>
                                    <p:anim calcmode="lin" valueType="num">
                                      <p:cBhvr>
                                        <p:cTn id="31" dur="500" fill="hold"/>
                                        <p:tgtEl>
                                          <p:spTgt spid="7182"/>
                                        </p:tgtEl>
                                        <p:attrNameLst>
                                          <p:attrName>ppt_w</p:attrName>
                                        </p:attrNameLst>
                                      </p:cBhvr>
                                      <p:tavLst>
                                        <p:tav tm="0">
                                          <p:val>
                                            <p:fltVal val="0"/>
                                          </p:val>
                                        </p:tav>
                                        <p:tav tm="100000">
                                          <p:val>
                                            <p:strVal val="#ppt_w"/>
                                          </p:val>
                                        </p:tav>
                                      </p:tavLst>
                                    </p:anim>
                                    <p:anim calcmode="lin" valueType="num">
                                      <p:cBhvr>
                                        <p:cTn id="32" dur="500" fill="hold"/>
                                        <p:tgtEl>
                                          <p:spTgt spid="7182"/>
                                        </p:tgtEl>
                                        <p:attrNameLst>
                                          <p:attrName>ppt_h</p:attrName>
                                        </p:attrNameLst>
                                      </p:cBhvr>
                                      <p:tavLst>
                                        <p:tav tm="0">
                                          <p:val>
                                            <p:fltVal val="0"/>
                                          </p:val>
                                        </p:tav>
                                        <p:tav tm="100000">
                                          <p:val>
                                            <p:strVal val="#ppt_h"/>
                                          </p:val>
                                        </p:tav>
                                      </p:tavLst>
                                    </p:anim>
                                    <p:animEffect transition="in" filter="fade">
                                      <p:cBhvr>
                                        <p:cTn id="33" dur="500"/>
                                        <p:tgtEl>
                                          <p:spTgt spid="718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183"/>
                                        </p:tgtEl>
                                        <p:attrNameLst>
                                          <p:attrName>style.visibility</p:attrName>
                                        </p:attrNameLst>
                                      </p:cBhvr>
                                      <p:to>
                                        <p:strVal val="visible"/>
                                      </p:to>
                                    </p:set>
                                    <p:anim calcmode="lin" valueType="num">
                                      <p:cBhvr>
                                        <p:cTn id="36" dur="500" fill="hold"/>
                                        <p:tgtEl>
                                          <p:spTgt spid="7183"/>
                                        </p:tgtEl>
                                        <p:attrNameLst>
                                          <p:attrName>ppt_w</p:attrName>
                                        </p:attrNameLst>
                                      </p:cBhvr>
                                      <p:tavLst>
                                        <p:tav tm="0">
                                          <p:val>
                                            <p:fltVal val="0"/>
                                          </p:val>
                                        </p:tav>
                                        <p:tav tm="100000">
                                          <p:val>
                                            <p:strVal val="#ppt_w"/>
                                          </p:val>
                                        </p:tav>
                                      </p:tavLst>
                                    </p:anim>
                                    <p:anim calcmode="lin" valueType="num">
                                      <p:cBhvr>
                                        <p:cTn id="37" dur="500" fill="hold"/>
                                        <p:tgtEl>
                                          <p:spTgt spid="7183"/>
                                        </p:tgtEl>
                                        <p:attrNameLst>
                                          <p:attrName>ppt_h</p:attrName>
                                        </p:attrNameLst>
                                      </p:cBhvr>
                                      <p:tavLst>
                                        <p:tav tm="0">
                                          <p:val>
                                            <p:fltVal val="0"/>
                                          </p:val>
                                        </p:tav>
                                        <p:tav tm="100000">
                                          <p:val>
                                            <p:strVal val="#ppt_h"/>
                                          </p:val>
                                        </p:tav>
                                      </p:tavLst>
                                    </p:anim>
                                    <p:animEffect transition="in" filter="fade">
                                      <p:cBhvr>
                                        <p:cTn id="38" dur="500"/>
                                        <p:tgtEl>
                                          <p:spTgt spid="7183"/>
                                        </p:tgtEl>
                                      </p:cBhvr>
                                    </p:animEffect>
                                  </p:childTnLst>
                                </p:cTn>
                              </p:par>
                            </p:childTnLst>
                          </p:cTn>
                        </p:par>
                        <p:par>
                          <p:cTn id="39" fill="hold">
                            <p:stCondLst>
                              <p:cond delay="4099"/>
                            </p:stCondLst>
                            <p:childTnLst>
                              <p:par>
                                <p:cTn id="40" presetID="31" presetClass="entr" presetSubtype="0" fill="hold" grpId="0" nodeType="afterEffect">
                                  <p:stCondLst>
                                    <p:cond delay="0"/>
                                  </p:stCondLst>
                                  <p:childTnLst>
                                    <p:set>
                                      <p:cBhvr>
                                        <p:cTn id="41" dur="1" fill="hold">
                                          <p:stCondLst>
                                            <p:cond delay="0"/>
                                          </p:stCondLst>
                                        </p:cTn>
                                        <p:tgtEl>
                                          <p:spTgt spid="7179"/>
                                        </p:tgtEl>
                                        <p:attrNameLst>
                                          <p:attrName>style.visibility</p:attrName>
                                        </p:attrNameLst>
                                      </p:cBhvr>
                                      <p:to>
                                        <p:strVal val="visible"/>
                                      </p:to>
                                    </p:set>
                                    <p:anim calcmode="lin" valueType="num">
                                      <p:cBhvr>
                                        <p:cTn id="42" dur="500" fill="hold"/>
                                        <p:tgtEl>
                                          <p:spTgt spid="7179"/>
                                        </p:tgtEl>
                                        <p:attrNameLst>
                                          <p:attrName>ppt_w</p:attrName>
                                        </p:attrNameLst>
                                      </p:cBhvr>
                                      <p:tavLst>
                                        <p:tav tm="0">
                                          <p:val>
                                            <p:fltVal val="0"/>
                                          </p:val>
                                        </p:tav>
                                        <p:tav tm="100000">
                                          <p:val>
                                            <p:strVal val="#ppt_w"/>
                                          </p:val>
                                        </p:tav>
                                      </p:tavLst>
                                    </p:anim>
                                    <p:anim calcmode="lin" valueType="num">
                                      <p:cBhvr>
                                        <p:cTn id="43" dur="500" fill="hold"/>
                                        <p:tgtEl>
                                          <p:spTgt spid="7179"/>
                                        </p:tgtEl>
                                        <p:attrNameLst>
                                          <p:attrName>ppt_h</p:attrName>
                                        </p:attrNameLst>
                                      </p:cBhvr>
                                      <p:tavLst>
                                        <p:tav tm="0">
                                          <p:val>
                                            <p:fltVal val="0"/>
                                          </p:val>
                                        </p:tav>
                                        <p:tav tm="100000">
                                          <p:val>
                                            <p:strVal val="#ppt_h"/>
                                          </p:val>
                                        </p:tav>
                                      </p:tavLst>
                                    </p:anim>
                                    <p:anim calcmode="lin" valueType="num">
                                      <p:cBhvr>
                                        <p:cTn id="44" dur="500" fill="hold"/>
                                        <p:tgtEl>
                                          <p:spTgt spid="7179"/>
                                        </p:tgtEl>
                                        <p:attrNameLst>
                                          <p:attrName>style.rotation</p:attrName>
                                        </p:attrNameLst>
                                      </p:cBhvr>
                                      <p:tavLst>
                                        <p:tav tm="0">
                                          <p:val>
                                            <p:fltVal val="90"/>
                                          </p:val>
                                        </p:tav>
                                        <p:tav tm="100000">
                                          <p:val>
                                            <p:fltVal val="0"/>
                                          </p:val>
                                        </p:tav>
                                      </p:tavLst>
                                    </p:anim>
                                    <p:animEffect transition="in" filter="fade">
                                      <p:cBhvr>
                                        <p:cTn id="45" dur="500"/>
                                        <p:tgtEl>
                                          <p:spTgt spid="7179"/>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7180"/>
                                        </p:tgtEl>
                                        <p:attrNameLst>
                                          <p:attrName>style.visibility</p:attrName>
                                        </p:attrNameLst>
                                      </p:cBhvr>
                                      <p:to>
                                        <p:strVal val="visible"/>
                                      </p:to>
                                    </p:set>
                                    <p:anim calcmode="lin" valueType="num">
                                      <p:cBhvr>
                                        <p:cTn id="48" dur="500" fill="hold"/>
                                        <p:tgtEl>
                                          <p:spTgt spid="7180"/>
                                        </p:tgtEl>
                                        <p:attrNameLst>
                                          <p:attrName>ppt_w</p:attrName>
                                        </p:attrNameLst>
                                      </p:cBhvr>
                                      <p:tavLst>
                                        <p:tav tm="0">
                                          <p:val>
                                            <p:fltVal val="0"/>
                                          </p:val>
                                        </p:tav>
                                        <p:tav tm="100000">
                                          <p:val>
                                            <p:strVal val="#ppt_w"/>
                                          </p:val>
                                        </p:tav>
                                      </p:tavLst>
                                    </p:anim>
                                    <p:anim calcmode="lin" valueType="num">
                                      <p:cBhvr>
                                        <p:cTn id="49" dur="500" fill="hold"/>
                                        <p:tgtEl>
                                          <p:spTgt spid="7180"/>
                                        </p:tgtEl>
                                        <p:attrNameLst>
                                          <p:attrName>ppt_h</p:attrName>
                                        </p:attrNameLst>
                                      </p:cBhvr>
                                      <p:tavLst>
                                        <p:tav tm="0">
                                          <p:val>
                                            <p:fltVal val="0"/>
                                          </p:val>
                                        </p:tav>
                                        <p:tav tm="100000">
                                          <p:val>
                                            <p:strVal val="#ppt_h"/>
                                          </p:val>
                                        </p:tav>
                                      </p:tavLst>
                                    </p:anim>
                                    <p:anim calcmode="lin" valueType="num">
                                      <p:cBhvr>
                                        <p:cTn id="50" dur="500" fill="hold"/>
                                        <p:tgtEl>
                                          <p:spTgt spid="7180"/>
                                        </p:tgtEl>
                                        <p:attrNameLst>
                                          <p:attrName>style.rotation</p:attrName>
                                        </p:attrNameLst>
                                      </p:cBhvr>
                                      <p:tavLst>
                                        <p:tav tm="0">
                                          <p:val>
                                            <p:fltVal val="90"/>
                                          </p:val>
                                        </p:tav>
                                        <p:tav tm="100000">
                                          <p:val>
                                            <p:fltVal val="0"/>
                                          </p:val>
                                        </p:tav>
                                      </p:tavLst>
                                    </p:anim>
                                    <p:animEffect transition="in" filter="fade">
                                      <p:cBhvr>
                                        <p:cTn id="51" dur="500"/>
                                        <p:tgtEl>
                                          <p:spTgt spid="7180"/>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7175"/>
                                        </p:tgtEl>
                                        <p:attrNameLst>
                                          <p:attrName>style.visibility</p:attrName>
                                        </p:attrNameLst>
                                      </p:cBhvr>
                                      <p:to>
                                        <p:strVal val="visible"/>
                                      </p:to>
                                    </p:set>
                                    <p:anim calcmode="lin" valueType="num">
                                      <p:cBhvr>
                                        <p:cTn id="54" dur="500" fill="hold"/>
                                        <p:tgtEl>
                                          <p:spTgt spid="7175"/>
                                        </p:tgtEl>
                                        <p:attrNameLst>
                                          <p:attrName>ppt_w</p:attrName>
                                        </p:attrNameLst>
                                      </p:cBhvr>
                                      <p:tavLst>
                                        <p:tav tm="0">
                                          <p:val>
                                            <p:fltVal val="0"/>
                                          </p:val>
                                        </p:tav>
                                        <p:tav tm="100000">
                                          <p:val>
                                            <p:strVal val="#ppt_w"/>
                                          </p:val>
                                        </p:tav>
                                      </p:tavLst>
                                    </p:anim>
                                    <p:anim calcmode="lin" valueType="num">
                                      <p:cBhvr>
                                        <p:cTn id="55" dur="500" fill="hold"/>
                                        <p:tgtEl>
                                          <p:spTgt spid="7175"/>
                                        </p:tgtEl>
                                        <p:attrNameLst>
                                          <p:attrName>ppt_h</p:attrName>
                                        </p:attrNameLst>
                                      </p:cBhvr>
                                      <p:tavLst>
                                        <p:tav tm="0">
                                          <p:val>
                                            <p:fltVal val="0"/>
                                          </p:val>
                                        </p:tav>
                                        <p:tav tm="100000">
                                          <p:val>
                                            <p:strVal val="#ppt_h"/>
                                          </p:val>
                                        </p:tav>
                                      </p:tavLst>
                                    </p:anim>
                                    <p:anim calcmode="lin" valueType="num">
                                      <p:cBhvr>
                                        <p:cTn id="56" dur="500" fill="hold"/>
                                        <p:tgtEl>
                                          <p:spTgt spid="7175"/>
                                        </p:tgtEl>
                                        <p:attrNameLst>
                                          <p:attrName>style.rotation</p:attrName>
                                        </p:attrNameLst>
                                      </p:cBhvr>
                                      <p:tavLst>
                                        <p:tav tm="0">
                                          <p:val>
                                            <p:fltVal val="90"/>
                                          </p:val>
                                        </p:tav>
                                        <p:tav tm="100000">
                                          <p:val>
                                            <p:fltVal val="0"/>
                                          </p:val>
                                        </p:tav>
                                      </p:tavLst>
                                    </p:anim>
                                    <p:animEffect transition="in" filter="fade">
                                      <p:cBhvr>
                                        <p:cTn id="57" dur="500"/>
                                        <p:tgtEl>
                                          <p:spTgt spid="7175"/>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7178"/>
                                        </p:tgtEl>
                                        <p:attrNameLst>
                                          <p:attrName>style.visibility</p:attrName>
                                        </p:attrNameLst>
                                      </p:cBhvr>
                                      <p:to>
                                        <p:strVal val="visible"/>
                                      </p:to>
                                    </p:set>
                                    <p:anim calcmode="lin" valueType="num">
                                      <p:cBhvr>
                                        <p:cTn id="60" dur="500" fill="hold"/>
                                        <p:tgtEl>
                                          <p:spTgt spid="7178"/>
                                        </p:tgtEl>
                                        <p:attrNameLst>
                                          <p:attrName>ppt_w</p:attrName>
                                        </p:attrNameLst>
                                      </p:cBhvr>
                                      <p:tavLst>
                                        <p:tav tm="0">
                                          <p:val>
                                            <p:fltVal val="0"/>
                                          </p:val>
                                        </p:tav>
                                        <p:tav tm="100000">
                                          <p:val>
                                            <p:strVal val="#ppt_w"/>
                                          </p:val>
                                        </p:tav>
                                      </p:tavLst>
                                    </p:anim>
                                    <p:anim calcmode="lin" valueType="num">
                                      <p:cBhvr>
                                        <p:cTn id="61" dur="500" fill="hold"/>
                                        <p:tgtEl>
                                          <p:spTgt spid="7178"/>
                                        </p:tgtEl>
                                        <p:attrNameLst>
                                          <p:attrName>ppt_h</p:attrName>
                                        </p:attrNameLst>
                                      </p:cBhvr>
                                      <p:tavLst>
                                        <p:tav tm="0">
                                          <p:val>
                                            <p:fltVal val="0"/>
                                          </p:val>
                                        </p:tav>
                                        <p:tav tm="100000">
                                          <p:val>
                                            <p:strVal val="#ppt_h"/>
                                          </p:val>
                                        </p:tav>
                                      </p:tavLst>
                                    </p:anim>
                                    <p:anim calcmode="lin" valueType="num">
                                      <p:cBhvr>
                                        <p:cTn id="62" dur="500" fill="hold"/>
                                        <p:tgtEl>
                                          <p:spTgt spid="7178"/>
                                        </p:tgtEl>
                                        <p:attrNameLst>
                                          <p:attrName>style.rotation</p:attrName>
                                        </p:attrNameLst>
                                      </p:cBhvr>
                                      <p:tavLst>
                                        <p:tav tm="0">
                                          <p:val>
                                            <p:fltVal val="90"/>
                                          </p:val>
                                        </p:tav>
                                        <p:tav tm="100000">
                                          <p:val>
                                            <p:fltVal val="0"/>
                                          </p:val>
                                        </p:tav>
                                      </p:tavLst>
                                    </p:anim>
                                    <p:animEffect transition="in" filter="fade">
                                      <p:cBhvr>
                                        <p:cTn id="63" dur="500"/>
                                        <p:tgtEl>
                                          <p:spTgt spid="717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7177"/>
                                        </p:tgtEl>
                                        <p:attrNameLst>
                                          <p:attrName>style.visibility</p:attrName>
                                        </p:attrNameLst>
                                      </p:cBhvr>
                                      <p:to>
                                        <p:strVal val="visible"/>
                                      </p:to>
                                    </p:set>
                                    <p:animEffect transition="in" filter="wipe(left)">
                                      <p:cBhvr>
                                        <p:cTn id="66"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3" grpId="0" autoUpdateAnimBg="0"/>
      <p:bldP spid="7174" grpId="0" autoUpdateAnimBg="0"/>
      <p:bldP spid="7175" grpId="0" bldLvl="0" animBg="1" autoUpdateAnimBg="0"/>
      <p:bldP spid="7177" grpId="0" autoUpdateAnimBg="0"/>
      <p:bldP spid="7178" grpId="0" autoUpdateAnimBg="0"/>
      <p:bldP spid="7179" grpId="0" bldLvl="0" animBg="1" autoUpdateAnimBg="0"/>
      <p:bldP spid="7180" grpId="0" autoUpdateAnimBg="0"/>
      <p:bldP spid="7181" grpId="0" bldLvl="0" animBg="1" autoUpdateAnimBg="0"/>
      <p:bldP spid="7182" grpId="0" bldLvl="0" animBg="1" autoUpdateAnimBg="0"/>
      <p:bldP spid="718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8945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机器人协同编队的具体应用：仿生物细胞群体机器人</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pic>
        <p:nvPicPr>
          <p:cNvPr id="2" name="图片 1" descr="8435e5dde71190ef4abce7d2c01b9d16fdfa6073"/>
          <p:cNvPicPr>
            <a:picLocks noChangeAspect="1"/>
          </p:cNvPicPr>
          <p:nvPr/>
        </p:nvPicPr>
        <p:blipFill>
          <a:blip r:embed="rId2"/>
          <a:stretch>
            <a:fillRect/>
          </a:stretch>
        </p:blipFill>
        <p:spPr>
          <a:xfrm>
            <a:off x="4240530" y="862330"/>
            <a:ext cx="3915410" cy="3213735"/>
          </a:xfrm>
          <a:prstGeom prst="rect">
            <a:avLst/>
          </a:prstGeom>
        </p:spPr>
      </p:pic>
      <p:sp>
        <p:nvSpPr>
          <p:cNvPr id="4" name="文本框 3"/>
          <p:cNvSpPr txBox="1"/>
          <p:nvPr/>
        </p:nvSpPr>
        <p:spPr>
          <a:xfrm>
            <a:off x="679450" y="4279900"/>
            <a:ext cx="10837545" cy="1753235"/>
          </a:xfrm>
          <a:prstGeom prst="rect">
            <a:avLst/>
          </a:prstGeom>
          <a:noFill/>
        </p:spPr>
        <p:txBody>
          <a:bodyPr wrap="square" rtlCol="0">
            <a:spAutoFit/>
          </a:bodyPr>
          <a:lstStyle/>
          <a:p>
            <a:pPr algn="l"/>
            <a:r>
              <a:rPr lang="zh-CN" altLang="en-US"/>
              <a:t>这种机器人能够模拟生物细胞集体迁移，实现移动、搬运物体及向光刺激移动。该研究为开发具有预先确定性行为的大规模群体机器人系统提供了全新途径，且比传统机器人和仿生系统具有更高的可扩展性。</a:t>
            </a:r>
          </a:p>
          <a:p>
            <a:pPr algn="l"/>
            <a:r>
              <a:rPr lang="zh-CN" altLang="en-US"/>
              <a:t>实验场里有两盏灯，粒子机器人聚在中间；打开左边的灯，它们就往左边走；把左边灯关掉，打开右边的灯，机器人又组队往右边去；把两盏灯都打开，它们就朝着中间的方向走。</a:t>
            </a:r>
          </a:p>
          <a:p>
            <a:pPr algn="l"/>
            <a:r>
              <a:rPr lang="zh-CN" altLang="en-US"/>
              <a:t>实验中，研究者只是发出一个“开始”指令，过程中完全不加控制，粒子机器人总能奔着光去。</a:t>
            </a:r>
          </a:p>
          <a:p>
            <a:pPr algn="l"/>
            <a:r>
              <a:rPr lang="zh-CN" altLang="en-US"/>
              <a:t>这项研究有望解决癌细胞扩散中的细胞迁移问题</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579"/>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844296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机器人协同编队的具体应用：Kilobot微型机器人</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79450" y="4279900"/>
            <a:ext cx="10837545" cy="2030095"/>
          </a:xfrm>
          <a:prstGeom prst="rect">
            <a:avLst/>
          </a:prstGeom>
          <a:noFill/>
        </p:spPr>
        <p:txBody>
          <a:bodyPr wrap="square" rtlCol="0">
            <a:spAutoFit/>
          </a:bodyPr>
          <a:lstStyle/>
          <a:p>
            <a:pPr algn="l"/>
            <a:r>
              <a:rPr lang="zh-CN" altLang="en-US"/>
              <a:t>在演示过程中，这些 Kilobot 就像小蚂蚁一样，能够在简单命令下自动排列出五角星、“K” 字样以及扳手图案。此项目的负责人 Michael Rubenstein 与团队开发了一种编程模式，允许这一大群机器人找到彼此，并相互协作共同完成一个任务而无需即时及详细地说明。“它们可以自动变换形状来适应当前的任务，” 鲁宾斯坦博士说：“你甚至可以让他们构建出其他机器人。</a:t>
            </a:r>
          </a:p>
          <a:p>
            <a:pPr algn="l"/>
            <a:r>
              <a:rPr lang="zh-CN" altLang="en-US"/>
              <a:t>这种微型机器人的灵感来源于蚂蚁、蜜蜂一类的生物群系统，这些生物在没有统一领导的情况下，也能合作执行大量复杂的任务。据项目团队介绍，在将来，Kilobot 机器人可以在帮助石油泄漏清理、深海冒险以及行星探索领域发挥巨大作用。</a:t>
            </a:r>
          </a:p>
        </p:txBody>
      </p:sp>
      <p:pic>
        <p:nvPicPr>
          <p:cNvPr id="6" name="图片 5" descr="OG-AC324_SwarmS_G_20140814135849"/>
          <p:cNvPicPr>
            <a:picLocks noChangeAspect="1"/>
          </p:cNvPicPr>
          <p:nvPr/>
        </p:nvPicPr>
        <p:blipFill>
          <a:blip r:embed="rId2"/>
          <a:stretch>
            <a:fillRect/>
          </a:stretch>
        </p:blipFill>
        <p:spPr>
          <a:xfrm>
            <a:off x="3354705" y="1336675"/>
            <a:ext cx="5267325" cy="238125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66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27"/>
          <p:cNvSpPr txBox="1">
            <a:spLocks noChangeArrowheads="1"/>
          </p:cNvSpPr>
          <p:nvPr/>
        </p:nvSpPr>
        <p:spPr bwMode="auto">
          <a:xfrm>
            <a:off x="1032510" y="220663"/>
            <a:ext cx="4373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a:solidFill>
                  <a:schemeClr val="accent1"/>
                </a:solidFill>
                <a:latin typeface="微软雅黑" panose="020B0503020204020204" pitchFamily="34" charset="-122"/>
                <a:ea typeface="微软雅黑" panose="020B0503020204020204" pitchFamily="34" charset="-122"/>
              </a:rPr>
              <a:t>机器人编队主要研究方向</a:t>
            </a:r>
          </a:p>
        </p:txBody>
      </p:sp>
      <p:sp>
        <p:nvSpPr>
          <p:cNvPr id="16387"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92" name="椭圆 7"/>
          <p:cNvSpPr>
            <a:spLocks noChangeAspect="1" noChangeArrowheads="1"/>
          </p:cNvSpPr>
          <p:nvPr/>
        </p:nvSpPr>
        <p:spPr bwMode="auto">
          <a:xfrm>
            <a:off x="3725863" y="3220085"/>
            <a:ext cx="417512" cy="417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a:solidFill>
                  <a:schemeClr val="accent2"/>
                </a:solidFill>
                <a:latin typeface="微软雅黑" panose="020B0503020204020204" pitchFamily="34" charset="-122"/>
                <a:ea typeface="微软雅黑" panose="020B0503020204020204" pitchFamily="34" charset="-122"/>
              </a:rPr>
              <a:t>1</a:t>
            </a:r>
            <a:endParaRPr lang="zh-CN" altLang="en-US" sz="1600" b="1">
              <a:solidFill>
                <a:schemeClr val="accent2"/>
              </a:solidFill>
              <a:latin typeface="微软雅黑" panose="020B0503020204020204" pitchFamily="34" charset="-122"/>
              <a:ea typeface="微软雅黑" panose="020B0503020204020204" pitchFamily="34" charset="-122"/>
            </a:endParaRPr>
          </a:p>
        </p:txBody>
      </p:sp>
      <p:sp>
        <p:nvSpPr>
          <p:cNvPr id="16393" name="椭圆 8"/>
          <p:cNvSpPr>
            <a:spLocks noChangeAspect="1" noChangeArrowheads="1"/>
          </p:cNvSpPr>
          <p:nvPr/>
        </p:nvSpPr>
        <p:spPr bwMode="auto">
          <a:xfrm>
            <a:off x="3645853" y="5833428"/>
            <a:ext cx="417512" cy="417512"/>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a:solidFill>
                  <a:schemeClr val="accent2"/>
                </a:solidFill>
                <a:latin typeface="微软雅黑" panose="020B0503020204020204" pitchFamily="34" charset="-122"/>
                <a:ea typeface="微软雅黑" panose="020B0503020204020204" pitchFamily="34" charset="-122"/>
              </a:rPr>
              <a:t>2</a:t>
            </a:r>
            <a:endParaRPr lang="zh-CN" altLang="en-US" sz="1600" b="1">
              <a:solidFill>
                <a:schemeClr val="accent2"/>
              </a:solidFill>
              <a:latin typeface="微软雅黑" panose="020B0503020204020204" pitchFamily="34" charset="-122"/>
              <a:ea typeface="微软雅黑" panose="020B0503020204020204" pitchFamily="34" charset="-122"/>
            </a:endParaRPr>
          </a:p>
        </p:txBody>
      </p:sp>
      <p:cxnSp>
        <p:nvCxnSpPr>
          <p:cNvPr id="16404" name="直接连接符 20"/>
          <p:cNvCxnSpPr>
            <a:cxnSpLocks noChangeShapeType="1"/>
          </p:cNvCxnSpPr>
          <p:nvPr/>
        </p:nvCxnSpPr>
        <p:spPr bwMode="auto">
          <a:xfrm>
            <a:off x="3219450" y="3369945"/>
            <a:ext cx="0" cy="2880995"/>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5346700" y="3244850"/>
            <a:ext cx="1783080" cy="368300"/>
          </a:xfrm>
          <a:prstGeom prst="rect">
            <a:avLst/>
          </a:prstGeom>
          <a:noFill/>
        </p:spPr>
        <p:txBody>
          <a:bodyPr wrap="none" rtlCol="0">
            <a:spAutoFit/>
          </a:bodyPr>
          <a:lstStyle/>
          <a:p>
            <a:r>
              <a:rPr lang="zh-CN" altLang="en-US"/>
              <a:t>机器人编队形成</a:t>
            </a:r>
          </a:p>
        </p:txBody>
      </p:sp>
      <p:sp>
        <p:nvSpPr>
          <p:cNvPr id="4" name="文本框 3"/>
          <p:cNvSpPr txBox="1"/>
          <p:nvPr/>
        </p:nvSpPr>
        <p:spPr>
          <a:xfrm>
            <a:off x="5406390" y="5511165"/>
            <a:ext cx="1783080" cy="368300"/>
          </a:xfrm>
          <a:prstGeom prst="rect">
            <a:avLst/>
          </a:prstGeom>
          <a:noFill/>
        </p:spPr>
        <p:txBody>
          <a:bodyPr wrap="square" rtlCol="0">
            <a:spAutoFit/>
          </a:bodyPr>
          <a:lstStyle/>
          <a:p>
            <a:r>
              <a:rPr lang="zh-CN" altLang="en-US"/>
              <a:t>机器人编队保持</a:t>
            </a:r>
          </a:p>
        </p:txBody>
      </p:sp>
      <p:pic>
        <p:nvPicPr>
          <p:cNvPr id="2" name="图片 1"/>
          <p:cNvPicPr>
            <a:picLocks noChangeAspect="1"/>
          </p:cNvPicPr>
          <p:nvPr/>
        </p:nvPicPr>
        <p:blipFill>
          <a:blip r:embed="rId2"/>
          <a:stretch>
            <a:fillRect/>
          </a:stretch>
        </p:blipFill>
        <p:spPr>
          <a:xfrm>
            <a:off x="2926715" y="1530985"/>
            <a:ext cx="6161405" cy="1331595"/>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p:cTn id="7" dur="300" fill="hold"/>
                                        <p:tgtEl>
                                          <p:spTgt spid="16387"/>
                                        </p:tgtEl>
                                        <p:attrNameLst>
                                          <p:attrName>ppt_w</p:attrName>
                                        </p:attrNameLst>
                                      </p:cBhvr>
                                      <p:tavLst>
                                        <p:tav tm="0">
                                          <p:val>
                                            <p:fltVal val="0"/>
                                          </p:val>
                                        </p:tav>
                                        <p:tav tm="100000">
                                          <p:val>
                                            <p:strVal val="#ppt_w"/>
                                          </p:val>
                                        </p:tav>
                                      </p:tavLst>
                                    </p:anim>
                                    <p:anim calcmode="lin" valueType="num">
                                      <p:cBhvr>
                                        <p:cTn id="8" dur="300" fill="hold"/>
                                        <p:tgtEl>
                                          <p:spTgt spid="16387"/>
                                        </p:tgtEl>
                                        <p:attrNameLst>
                                          <p:attrName>ppt_h</p:attrName>
                                        </p:attrNameLst>
                                      </p:cBhvr>
                                      <p:tavLst>
                                        <p:tav tm="0">
                                          <p:val>
                                            <p:fltVal val="0"/>
                                          </p:val>
                                        </p:tav>
                                        <p:tav tm="100000">
                                          <p:val>
                                            <p:strVal val="#ppt_h"/>
                                          </p:val>
                                        </p:tav>
                                      </p:tavLst>
                                    </p:anim>
                                    <p:anim calcmode="lin" valueType="num">
                                      <p:cBhvr>
                                        <p:cTn id="9" dur="300" fill="hold"/>
                                        <p:tgtEl>
                                          <p:spTgt spid="16387"/>
                                        </p:tgtEl>
                                        <p:attrNameLst>
                                          <p:attrName>style.rotation</p:attrName>
                                        </p:attrNameLst>
                                      </p:cBhvr>
                                      <p:tavLst>
                                        <p:tav tm="0">
                                          <p:val>
                                            <p:fltVal val="90"/>
                                          </p:val>
                                        </p:tav>
                                        <p:tav tm="100000">
                                          <p:val>
                                            <p:fltVal val="0"/>
                                          </p:val>
                                        </p:tav>
                                      </p:tavLst>
                                    </p:anim>
                                    <p:animEffect transition="in" filter="fade">
                                      <p:cBhvr>
                                        <p:cTn id="10" dur="300"/>
                                        <p:tgtEl>
                                          <p:spTgt spid="1638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6386"/>
                                        </p:tgtEl>
                                        <p:attrNameLst>
                                          <p:attrName>style.visibility</p:attrName>
                                        </p:attrNameLst>
                                      </p:cBhvr>
                                      <p:to>
                                        <p:strVal val="visible"/>
                                      </p:to>
                                    </p:set>
                                    <p:anim calcmode="lin" valueType="num">
                                      <p:cBhvr>
                                        <p:cTn id="14" dur="400" fill="hold"/>
                                        <p:tgtEl>
                                          <p:spTgt spid="1638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6386"/>
                                        </p:tgtEl>
                                        <p:attrNameLst>
                                          <p:attrName>ppt_y</p:attrName>
                                        </p:attrNameLst>
                                      </p:cBhvr>
                                      <p:tavLst>
                                        <p:tav tm="0">
                                          <p:val>
                                            <p:strVal val="#ppt_y"/>
                                          </p:val>
                                        </p:tav>
                                        <p:tav tm="100000">
                                          <p:val>
                                            <p:strVal val="#ppt_y"/>
                                          </p:val>
                                        </p:tav>
                                      </p:tavLst>
                                    </p:anim>
                                    <p:anim calcmode="lin" valueType="num">
                                      <p:cBhvr>
                                        <p:cTn id="16" dur="400" fill="hold"/>
                                        <p:tgtEl>
                                          <p:spTgt spid="1638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638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6386"/>
                                        </p:tgtEl>
                                      </p:cBhvr>
                                    </p:animEffect>
                                  </p:childTnLst>
                                </p:cTn>
                              </p:par>
                            </p:childTnLst>
                          </p:cTn>
                        </p:par>
                        <p:par>
                          <p:cTn id="19" fill="hold">
                            <p:stCondLst>
                              <p:cond delay="1100"/>
                            </p:stCondLst>
                            <p:childTnLst>
                              <p:par>
                                <p:cTn id="20" presetID="16" presetClass="entr" presetSubtype="42" fill="hold" nodeType="afterEffect">
                                  <p:stCondLst>
                                    <p:cond delay="0"/>
                                  </p:stCondLst>
                                  <p:childTnLst>
                                    <p:set>
                                      <p:cBhvr>
                                        <p:cTn id="21" dur="1" fill="hold">
                                          <p:stCondLst>
                                            <p:cond delay="0"/>
                                          </p:stCondLst>
                                        </p:cTn>
                                        <p:tgtEl>
                                          <p:spTgt spid="16404"/>
                                        </p:tgtEl>
                                        <p:attrNameLst>
                                          <p:attrName>style.visibility</p:attrName>
                                        </p:attrNameLst>
                                      </p:cBhvr>
                                      <p:to>
                                        <p:strVal val="visible"/>
                                      </p:to>
                                    </p:set>
                                    <p:animEffect transition="in" filter="barn(outHorizontal)">
                                      <p:cBhvr>
                                        <p:cTn id="22" dur="600"/>
                                        <p:tgtEl>
                                          <p:spTgt spid="16404"/>
                                        </p:tgtEl>
                                      </p:cBhvr>
                                    </p:animEffect>
                                  </p:childTnLst>
                                </p:cTn>
                              </p:par>
                            </p:childTnLst>
                          </p:cTn>
                        </p:par>
                        <p:par>
                          <p:cTn id="23" fill="hold">
                            <p:stCondLst>
                              <p:cond delay="2100"/>
                            </p:stCondLst>
                            <p:childTnLst>
                              <p:par>
                                <p:cTn id="24" presetID="2" presetClass="entr" presetSubtype="6" fill="hold" grpId="0" nodeType="afterEffect">
                                  <p:stCondLst>
                                    <p:cond delay="0"/>
                                  </p:stCondLst>
                                  <p:childTnLst>
                                    <p:set>
                                      <p:cBhvr>
                                        <p:cTn id="25" dur="1" fill="hold">
                                          <p:stCondLst>
                                            <p:cond delay="0"/>
                                          </p:stCondLst>
                                        </p:cTn>
                                        <p:tgtEl>
                                          <p:spTgt spid="16392"/>
                                        </p:tgtEl>
                                        <p:attrNameLst>
                                          <p:attrName>style.visibility</p:attrName>
                                        </p:attrNameLst>
                                      </p:cBhvr>
                                      <p:to>
                                        <p:strVal val="visible"/>
                                      </p:to>
                                    </p:set>
                                    <p:anim calcmode="lin" valueType="num">
                                      <p:cBhvr additive="base">
                                        <p:cTn id="26" dur="500" fill="hold"/>
                                        <p:tgtEl>
                                          <p:spTgt spid="16392"/>
                                        </p:tgtEl>
                                        <p:attrNameLst>
                                          <p:attrName>ppt_x</p:attrName>
                                        </p:attrNameLst>
                                      </p:cBhvr>
                                      <p:tavLst>
                                        <p:tav tm="0">
                                          <p:val>
                                            <p:strVal val="1+#ppt_w/2"/>
                                          </p:val>
                                        </p:tav>
                                        <p:tav tm="100000">
                                          <p:val>
                                            <p:strVal val="#ppt_x"/>
                                          </p:val>
                                        </p:tav>
                                      </p:tavLst>
                                    </p:anim>
                                    <p:anim calcmode="lin" valueType="num">
                                      <p:cBhvr additive="base">
                                        <p:cTn id="27" dur="500" fill="hold"/>
                                        <p:tgtEl>
                                          <p:spTgt spid="16392"/>
                                        </p:tgtEl>
                                        <p:attrNameLst>
                                          <p:attrName>ppt_y</p:attrName>
                                        </p:attrNameLst>
                                      </p:cBhvr>
                                      <p:tavLst>
                                        <p:tav tm="0">
                                          <p:val>
                                            <p:strVal val="1+#ppt_h/2"/>
                                          </p:val>
                                        </p:tav>
                                        <p:tav tm="100000">
                                          <p:val>
                                            <p:strVal val="#ppt_y"/>
                                          </p:val>
                                        </p:tav>
                                      </p:tavLst>
                                    </p:anim>
                                  </p:childTnLst>
                                </p:cTn>
                              </p:par>
                              <p:par>
                                <p:cTn id="28" presetID="2" presetClass="entr" presetSubtype="6" fill="hold" grpId="0" nodeType="withEffect">
                                  <p:stCondLst>
                                    <p:cond delay="100"/>
                                  </p:stCondLst>
                                  <p:childTnLst>
                                    <p:set>
                                      <p:cBhvr>
                                        <p:cTn id="29" dur="1" fill="hold">
                                          <p:stCondLst>
                                            <p:cond delay="0"/>
                                          </p:stCondLst>
                                        </p:cTn>
                                        <p:tgtEl>
                                          <p:spTgt spid="16393"/>
                                        </p:tgtEl>
                                        <p:attrNameLst>
                                          <p:attrName>style.visibility</p:attrName>
                                        </p:attrNameLst>
                                      </p:cBhvr>
                                      <p:to>
                                        <p:strVal val="visible"/>
                                      </p:to>
                                    </p:set>
                                    <p:anim calcmode="lin" valueType="num">
                                      <p:cBhvr additive="base">
                                        <p:cTn id="30" dur="500" fill="hold"/>
                                        <p:tgtEl>
                                          <p:spTgt spid="16393"/>
                                        </p:tgtEl>
                                        <p:attrNameLst>
                                          <p:attrName>ppt_x</p:attrName>
                                        </p:attrNameLst>
                                      </p:cBhvr>
                                      <p:tavLst>
                                        <p:tav tm="0">
                                          <p:val>
                                            <p:strVal val="1+#ppt_w/2"/>
                                          </p:val>
                                        </p:tav>
                                        <p:tav tm="100000">
                                          <p:val>
                                            <p:strVal val="#ppt_x"/>
                                          </p:val>
                                        </p:tav>
                                      </p:tavLst>
                                    </p:anim>
                                    <p:anim calcmode="lin" valueType="num">
                                      <p:cBhvr additive="base">
                                        <p:cTn id="31"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7" grpId="0" bldLvl="0" animBg="1"/>
      <p:bldP spid="16392" grpId="0" bldLvl="0" animBg="1" autoUpdateAnimBg="0"/>
      <p:bldP spid="16393"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20725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机器人协同编队的控制方法：领航-跟随法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16355" y="4088765"/>
            <a:ext cx="9563735" cy="1938020"/>
          </a:xfrm>
          <a:prstGeom prst="rect">
            <a:avLst/>
          </a:prstGeom>
          <a:noFill/>
        </p:spPr>
        <p:txBody>
          <a:bodyPr wrap="square" rtlCol="0">
            <a:spAutoFit/>
          </a:bodyPr>
          <a:lstStyle/>
          <a:p>
            <a:pPr algn="l"/>
            <a:r>
              <a:rPr lang="zh-CN" altLang="en-US" sz="2400"/>
              <a:t>领航-跟随法( 图 3) 是目前多无人机编队控制 中最常用的方法，将编队中某架无人机指定为领航 者，编队中的其它无人机为跟随者，领航者主要维 持设定的飞行航迹，跟随者以某种控制策略跟随领 航者飞行。领航-跟随法的优点是直观，易理解，但 是，这种方法存在误差传导的问题，一旦领航者被 干扰，整个编队队形将受到影响。 </a:t>
            </a:r>
          </a:p>
        </p:txBody>
      </p:sp>
      <p:pic>
        <p:nvPicPr>
          <p:cNvPr id="3" name="图片 2"/>
          <p:cNvPicPr>
            <a:picLocks noChangeAspect="1"/>
          </p:cNvPicPr>
          <p:nvPr/>
        </p:nvPicPr>
        <p:blipFill>
          <a:blip r:embed="rId2"/>
          <a:stretch>
            <a:fillRect/>
          </a:stretch>
        </p:blipFill>
        <p:spPr>
          <a:xfrm>
            <a:off x="4030980" y="911225"/>
            <a:ext cx="3695700" cy="317754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46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9326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机器人协同编队的控制方法：虚拟领航法（虚拟结构）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66420" y="4329430"/>
            <a:ext cx="10682605" cy="1568450"/>
          </a:xfrm>
          <a:prstGeom prst="rect">
            <a:avLst/>
          </a:prstGeom>
          <a:noFill/>
        </p:spPr>
        <p:txBody>
          <a:bodyPr wrap="square" rtlCol="0">
            <a:spAutoFit/>
          </a:bodyPr>
          <a:lstStyle/>
          <a:p>
            <a:pPr algn="l"/>
            <a:r>
              <a:rPr lang="zh-CN" altLang="en-US" sz="2400"/>
              <a:t>虚拟领航法是一种集中式的控制方法， 该方法首先由 Anthony Lewis M 提出，编队中并没 有指定某一架无人机作为领航者，而是将编队当作 一个单一的虚拟刚体，编队设定一虚拟几何中心， 编队中的所有无人机参照这一虚拟几何中心运动。 </a:t>
            </a:r>
          </a:p>
        </p:txBody>
      </p:sp>
      <p:pic>
        <p:nvPicPr>
          <p:cNvPr id="4" name="图片 3"/>
          <p:cNvPicPr>
            <a:picLocks noChangeAspect="1"/>
          </p:cNvPicPr>
          <p:nvPr/>
        </p:nvPicPr>
        <p:blipFill>
          <a:blip r:embed="rId2"/>
          <a:stretch>
            <a:fillRect/>
          </a:stretch>
        </p:blipFill>
        <p:spPr>
          <a:xfrm>
            <a:off x="3863340" y="980440"/>
            <a:ext cx="3589020" cy="294894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7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040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机器人协同编队的控制方法：行为控制法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75310" y="4399280"/>
            <a:ext cx="10682605" cy="1198880"/>
          </a:xfrm>
          <a:prstGeom prst="rect">
            <a:avLst/>
          </a:prstGeom>
          <a:noFill/>
        </p:spPr>
        <p:txBody>
          <a:bodyPr wrap="square" rtlCol="0">
            <a:spAutoFit/>
          </a:bodyPr>
          <a:lstStyle/>
          <a:p>
            <a:pPr algn="l"/>
            <a:r>
              <a:rPr lang="zh-CN" altLang="en-US" sz="2400"/>
              <a:t>行为控制法是一种分布式的控制方法， 编队中的每一个子系统被赋予几种基本控制行为， 如队形构成、避碰障碍等，这些控制行为在数学上 可以被认为是所有子系统行为的加权平均值。 </a:t>
            </a:r>
          </a:p>
        </p:txBody>
      </p:sp>
      <p:pic>
        <p:nvPicPr>
          <p:cNvPr id="3" name="图片 2"/>
          <p:cNvPicPr>
            <a:picLocks noChangeAspect="1"/>
          </p:cNvPicPr>
          <p:nvPr/>
        </p:nvPicPr>
        <p:blipFill>
          <a:blip r:embed="rId2"/>
          <a:stretch>
            <a:fillRect/>
          </a:stretch>
        </p:blipFill>
        <p:spPr>
          <a:xfrm>
            <a:off x="3977005" y="1372870"/>
            <a:ext cx="3878580" cy="253746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5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665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机器人协同编队的控制方法：人工势场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01700" y="2439035"/>
            <a:ext cx="10682605" cy="1938020"/>
          </a:xfrm>
          <a:prstGeom prst="rect">
            <a:avLst/>
          </a:prstGeom>
          <a:noFill/>
        </p:spPr>
        <p:txBody>
          <a:bodyPr wrap="square" rtlCol="0">
            <a:spAutoFit/>
          </a:bodyPr>
          <a:lstStyle/>
          <a:p>
            <a:pPr algn="l"/>
            <a:r>
              <a:rPr lang="zh-CN" altLang="en-US" sz="2400"/>
              <a:t>人工势场的概念由 Khatib 提出并成功应用于移动机器人避障控制中。所谓人工势场法即为研究对象的工作空间设定人工势场，并为研究对象设定人工势函数，以此构造工作空间中机器人、目标点、以及障碍物等的势场力，通过最小化个体势场达到编队控制的目的。</a:t>
            </a:r>
          </a:p>
          <a:p>
            <a:pPr algn="l"/>
            <a:endParaRPr lang="zh-CN" altLang="en-US" sz="2400"/>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46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42" name="Oval 5"/>
          <p:cNvSpPr>
            <a:spLocks noChangeArrowheads="1"/>
          </p:cNvSpPr>
          <p:nvPr/>
        </p:nvSpPr>
        <p:spPr bwMode="auto">
          <a:xfrm>
            <a:off x="4062413" y="627063"/>
            <a:ext cx="4141787" cy="41449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3" name="Freeform 11"/>
          <p:cNvSpPr>
            <a:spLocks noEditPoints="1"/>
          </p:cNvSpPr>
          <p:nvPr/>
        </p:nvSpPr>
        <p:spPr bwMode="auto">
          <a:xfrm>
            <a:off x="5595938" y="936625"/>
            <a:ext cx="1152525" cy="1217613"/>
          </a:xfrm>
          <a:custGeom>
            <a:avLst/>
            <a:gdLst>
              <a:gd name="T0" fmla="*/ 2147483647 w 1404"/>
              <a:gd name="T1" fmla="*/ 0 h 1483"/>
              <a:gd name="T2" fmla="*/ 2147483647 w 1404"/>
              <a:gd name="T3" fmla="*/ 2147483647 h 1483"/>
              <a:gd name="T4" fmla="*/ 2147483647 w 1404"/>
              <a:gd name="T5" fmla="*/ 2147483647 h 1483"/>
              <a:gd name="T6" fmla="*/ 2147483647 w 1404"/>
              <a:gd name="T7" fmla="*/ 2147483647 h 1483"/>
              <a:gd name="T8" fmla="*/ 2147483647 w 1404"/>
              <a:gd name="T9" fmla="*/ 2147483647 h 1483"/>
              <a:gd name="T10" fmla="*/ 2147483647 w 1404"/>
              <a:gd name="T11" fmla="*/ 2147483647 h 1483"/>
              <a:gd name="T12" fmla="*/ 2147483647 w 1404"/>
              <a:gd name="T13" fmla="*/ 2147483647 h 1483"/>
              <a:gd name="T14" fmla="*/ 2147483647 w 1404"/>
              <a:gd name="T15" fmla="*/ 2147483647 h 1483"/>
              <a:gd name="T16" fmla="*/ 0 w 1404"/>
              <a:gd name="T17" fmla="*/ 2147483647 h 1483"/>
              <a:gd name="T18" fmla="*/ 2147483647 w 1404"/>
              <a:gd name="T19" fmla="*/ 2147483647 h 1483"/>
              <a:gd name="T20" fmla="*/ 2147483647 w 1404"/>
              <a:gd name="T21" fmla="*/ 2147483647 h 1483"/>
              <a:gd name="T22" fmla="*/ 2147483647 w 1404"/>
              <a:gd name="T23" fmla="*/ 2147483647 h 1483"/>
              <a:gd name="T24" fmla="*/ 2147483647 w 1404"/>
              <a:gd name="T25" fmla="*/ 2147483647 h 1483"/>
              <a:gd name="T26" fmla="*/ 2147483647 w 1404"/>
              <a:gd name="T27" fmla="*/ 2147483647 h 1483"/>
              <a:gd name="T28" fmla="*/ 2147483647 w 1404"/>
              <a:gd name="T29" fmla="*/ 2147483647 h 1483"/>
              <a:gd name="T30" fmla="*/ 2147483647 w 1404"/>
              <a:gd name="T31" fmla="*/ 2147483647 h 1483"/>
              <a:gd name="T32" fmla="*/ 2147483647 w 1404"/>
              <a:gd name="T33" fmla="*/ 2147483647 h 1483"/>
              <a:gd name="T34" fmla="*/ 2147483647 w 1404"/>
              <a:gd name="T35" fmla="*/ 2147483647 h 1483"/>
              <a:gd name="T36" fmla="*/ 2147483647 w 1404"/>
              <a:gd name="T37" fmla="*/ 2147483647 h 1483"/>
              <a:gd name="T38" fmla="*/ 2147483647 w 1404"/>
              <a:gd name="T39" fmla="*/ 2147483647 h 1483"/>
              <a:gd name="T40" fmla="*/ 2147483647 w 1404"/>
              <a:gd name="T41" fmla="*/ 2147483647 h 1483"/>
              <a:gd name="T42" fmla="*/ 2147483647 w 1404"/>
              <a:gd name="T43" fmla="*/ 2147483647 h 1483"/>
              <a:gd name="T44" fmla="*/ 2147483647 w 1404"/>
              <a:gd name="T45" fmla="*/ 2147483647 h 1483"/>
              <a:gd name="T46" fmla="*/ 2147483647 w 1404"/>
              <a:gd name="T47" fmla="*/ 2147483647 h 1483"/>
              <a:gd name="T48" fmla="*/ 2147483647 w 1404"/>
              <a:gd name="T49" fmla="*/ 2147483647 h 1483"/>
              <a:gd name="T50" fmla="*/ 2147483647 w 1404"/>
              <a:gd name="T51" fmla="*/ 2147483647 h 1483"/>
              <a:gd name="T52" fmla="*/ 2147483647 w 1404"/>
              <a:gd name="T53" fmla="*/ 2147483647 h 1483"/>
              <a:gd name="T54" fmla="*/ 2147483647 w 1404"/>
              <a:gd name="T55" fmla="*/ 2147483647 h 1483"/>
              <a:gd name="T56" fmla="*/ 2147483647 w 1404"/>
              <a:gd name="T57" fmla="*/ 2147483647 h 1483"/>
              <a:gd name="T58" fmla="*/ 2147483647 w 1404"/>
              <a:gd name="T59" fmla="*/ 2147483647 h 1483"/>
              <a:gd name="T60" fmla="*/ 2147483647 w 1404"/>
              <a:gd name="T61" fmla="*/ 2147483647 h 1483"/>
              <a:gd name="T62" fmla="*/ 2147483647 w 1404"/>
              <a:gd name="T63" fmla="*/ 2147483647 h 1483"/>
              <a:gd name="T64" fmla="*/ 2147483647 w 1404"/>
              <a:gd name="T65" fmla="*/ 2147483647 h 1483"/>
              <a:gd name="T66" fmla="*/ 2147483647 w 1404"/>
              <a:gd name="T67" fmla="*/ 2147483647 h 1483"/>
              <a:gd name="T68" fmla="*/ 2147483647 w 1404"/>
              <a:gd name="T69" fmla="*/ 2147483647 h 14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0058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4" name="Line 12"/>
          <p:cNvSpPr>
            <a:spLocks noChangeShapeType="1"/>
          </p:cNvSpPr>
          <p:nvPr/>
        </p:nvSpPr>
        <p:spPr bwMode="auto">
          <a:xfrm>
            <a:off x="4195763" y="2740025"/>
            <a:ext cx="3808412"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45" name="TextBox 77"/>
          <p:cNvSpPr txBox="1">
            <a:spLocks noChangeArrowheads="1"/>
          </p:cNvSpPr>
          <p:nvPr/>
        </p:nvSpPr>
        <p:spPr bwMode="auto">
          <a:xfrm>
            <a:off x="4602163" y="3068638"/>
            <a:ext cx="3168650"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latin typeface="微软雅黑" panose="020B0503020204020204" pitchFamily="34" charset="-122"/>
                <a:ea typeface="微软雅黑" panose="020B0503020204020204" pitchFamily="34" charset="-122"/>
              </a:rPr>
              <a:t>综合编队及效率优化</a:t>
            </a:r>
          </a:p>
          <a:p>
            <a:pPr algn="ctr" eaLnBrk="1" hangingPunct="1"/>
            <a:endParaRPr lang="zh-CN" altLang="en-US" sz="4400" b="1">
              <a:latin typeface="微软雅黑" panose="020B0503020204020204" pitchFamily="34" charset="-122"/>
              <a:ea typeface="微软雅黑" panose="020B0503020204020204" pitchFamily="34" charset="-122"/>
            </a:endParaRPr>
          </a:p>
        </p:txBody>
      </p:sp>
      <p:sp>
        <p:nvSpPr>
          <p:cNvPr id="10246" name="Rectangle 14"/>
          <p:cNvSpPr>
            <a:spLocks noChangeArrowheads="1"/>
          </p:cNvSpPr>
          <p:nvPr/>
        </p:nvSpPr>
        <p:spPr bwMode="auto">
          <a:xfrm>
            <a:off x="5634038" y="2255838"/>
            <a:ext cx="92329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a:latin typeface="微软雅黑" panose="020B0503020204020204" pitchFamily="34" charset="-122"/>
                <a:ea typeface="微软雅黑" panose="020B0503020204020204" pitchFamily="34" charset="-122"/>
              </a:rPr>
              <a:t>Part </a:t>
            </a:r>
            <a:r>
              <a:rPr lang="en-US" altLang="zh-CN" sz="2600">
                <a:latin typeface="微软雅黑" panose="020B0503020204020204" pitchFamily="34" charset="-122"/>
                <a:ea typeface="微软雅黑" panose="020B0503020204020204" pitchFamily="34" charset="-122"/>
              </a:rPr>
              <a:t>2</a:t>
            </a:r>
          </a:p>
        </p:txBody>
      </p:sp>
      <p:sp>
        <p:nvSpPr>
          <p:cNvPr id="10247" name="Oval 39"/>
          <p:cNvSpPr>
            <a:spLocks noChangeAspect="1" noChangeArrowheads="1"/>
          </p:cNvSpPr>
          <p:nvPr/>
        </p:nvSpPr>
        <p:spPr bwMode="auto">
          <a:xfrm>
            <a:off x="4062413" y="5014913"/>
            <a:ext cx="173037" cy="158750"/>
          </a:xfrm>
          <a:prstGeom prst="ellipse">
            <a:avLst/>
          </a:prstGeom>
          <a:solidFill>
            <a:schemeClr val="bg1"/>
          </a:solidFill>
          <a:ln w="28575">
            <a:solidFill>
              <a:schemeClr val="accent2"/>
            </a:solidFill>
            <a:round/>
          </a:ln>
        </p:spPr>
        <p:txBody>
          <a:bodyPr/>
          <a:lstStyle/>
          <a:p>
            <a:endParaRPr lang="zh-CN" altLang="en-US">
              <a:solidFill>
                <a:schemeClr val="accent2"/>
              </a:solidFill>
            </a:endParaRPr>
          </a:p>
        </p:txBody>
      </p:sp>
      <p:sp>
        <p:nvSpPr>
          <p:cNvPr id="10248" name="Oval 40"/>
          <p:cNvSpPr>
            <a:spLocks noChangeAspect="1" noChangeArrowheads="1"/>
          </p:cNvSpPr>
          <p:nvPr/>
        </p:nvSpPr>
        <p:spPr bwMode="auto">
          <a:xfrm>
            <a:off x="4062413" y="5676265"/>
            <a:ext cx="173037" cy="158750"/>
          </a:xfrm>
          <a:prstGeom prst="ellipse">
            <a:avLst/>
          </a:prstGeom>
          <a:solidFill>
            <a:schemeClr val="bg1"/>
          </a:solidFill>
          <a:ln w="28575">
            <a:solidFill>
              <a:schemeClr val="accent2"/>
            </a:solidFill>
            <a:round/>
          </a:ln>
        </p:spPr>
        <p:txBody>
          <a:bodyPr/>
          <a:lstStyle/>
          <a:p>
            <a:endParaRPr lang="zh-CN" altLang="en-US">
              <a:solidFill>
                <a:schemeClr val="accent2"/>
              </a:solidFill>
            </a:endParaRPr>
          </a:p>
        </p:txBody>
      </p:sp>
      <p:sp>
        <p:nvSpPr>
          <p:cNvPr id="10252" name="TextBox 84"/>
          <p:cNvSpPr txBox="1">
            <a:spLocks noChangeArrowheads="1"/>
          </p:cNvSpPr>
          <p:nvPr/>
        </p:nvSpPr>
        <p:spPr bwMode="auto">
          <a:xfrm>
            <a:off x="5160010" y="5525770"/>
            <a:ext cx="42373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accent2"/>
                </a:solidFill>
                <a:latin typeface="微软雅黑" panose="020B0503020204020204" pitchFamily="34" charset="-122"/>
                <a:ea typeface="微软雅黑" panose="020B0503020204020204" pitchFamily="34" charset="-122"/>
              </a:rPr>
              <a:t>效率优化</a:t>
            </a:r>
          </a:p>
        </p:txBody>
      </p:sp>
      <p:sp>
        <p:nvSpPr>
          <p:cNvPr id="8" name="TextBox 84"/>
          <p:cNvSpPr txBox="1">
            <a:spLocks noChangeArrowheads="1"/>
          </p:cNvSpPr>
          <p:nvPr/>
        </p:nvSpPr>
        <p:spPr bwMode="auto">
          <a:xfrm>
            <a:off x="5205095" y="4864100"/>
            <a:ext cx="43573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accent2"/>
                </a:solidFill>
                <a:latin typeface="微软雅黑" panose="020B0503020204020204" pitchFamily="34" charset="-122"/>
                <a:ea typeface="微软雅黑" panose="020B0503020204020204" pitchFamily="34" charset="-122"/>
              </a:rPr>
              <a:t>综合编队</a:t>
            </a:r>
          </a:p>
        </p:txBody>
      </p:sp>
    </p:spTree>
  </p:cSld>
  <p:clrMapOvr>
    <a:masterClrMapping/>
  </p:clrMapOvr>
  <p:transition advTm="8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par>
                          <p:cTn id="8" fill="hold">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p:cTn id="11" dur="400" fill="hold"/>
                                        <p:tgtEl>
                                          <p:spTgt spid="10243"/>
                                        </p:tgtEl>
                                        <p:attrNameLst>
                                          <p:attrName>ppt_w</p:attrName>
                                        </p:attrNameLst>
                                      </p:cBhvr>
                                      <p:tavLst>
                                        <p:tav tm="0">
                                          <p:val>
                                            <p:fltVal val="0"/>
                                          </p:val>
                                        </p:tav>
                                        <p:tav tm="100000">
                                          <p:val>
                                            <p:strVal val="#ppt_w"/>
                                          </p:val>
                                        </p:tav>
                                      </p:tavLst>
                                    </p:anim>
                                    <p:anim calcmode="lin" valueType="num">
                                      <p:cBhvr>
                                        <p:cTn id="12" dur="400" fill="hold"/>
                                        <p:tgtEl>
                                          <p:spTgt spid="10243"/>
                                        </p:tgtEl>
                                        <p:attrNameLst>
                                          <p:attrName>ppt_h</p:attrName>
                                        </p:attrNameLst>
                                      </p:cBhvr>
                                      <p:tavLst>
                                        <p:tav tm="0">
                                          <p:val>
                                            <p:fltVal val="0"/>
                                          </p:val>
                                        </p:tav>
                                        <p:tav tm="100000">
                                          <p:val>
                                            <p:strVal val="#ppt_h"/>
                                          </p:val>
                                        </p:tav>
                                      </p:tavLst>
                                    </p:anim>
                                    <p:anim calcmode="lin" valueType="num">
                                      <p:cBhvr>
                                        <p:cTn id="13" dur="400" fill="hold"/>
                                        <p:tgtEl>
                                          <p:spTgt spid="10243"/>
                                        </p:tgtEl>
                                        <p:attrNameLst>
                                          <p:attrName>style.rotation</p:attrName>
                                        </p:attrNameLst>
                                      </p:cBhvr>
                                      <p:tavLst>
                                        <p:tav tm="0">
                                          <p:val>
                                            <p:fltVal val="90"/>
                                          </p:val>
                                        </p:tav>
                                        <p:tav tm="100000">
                                          <p:val>
                                            <p:fltVal val="0"/>
                                          </p:val>
                                        </p:tav>
                                      </p:tavLst>
                                    </p:anim>
                                    <p:animEffect transition="in" filter="fade">
                                      <p:cBhvr>
                                        <p:cTn id="14" dur="400"/>
                                        <p:tgtEl>
                                          <p:spTgt spid="10243"/>
                                        </p:tgtEl>
                                      </p:cBhvr>
                                    </p:animEffect>
                                  </p:childTnLst>
                                </p:cTn>
                              </p:par>
                            </p:childTnLst>
                          </p:cTn>
                        </p:par>
                        <p:par>
                          <p:cTn id="15" fill="hold">
                            <p:stCondLst>
                              <p:cond delay="2500"/>
                            </p:stCondLst>
                            <p:childTnLst>
                              <p:par>
                                <p:cTn id="16" presetID="16" presetClass="entr" presetSubtype="21" fill="hold" grpId="0" nodeType="afterEffect">
                                  <p:stCondLst>
                                    <p:cond delay="0"/>
                                  </p:stCondLst>
                                  <p:childTnLst>
                                    <p:set>
                                      <p:cBhvr>
                                        <p:cTn id="17" dur="1" fill="hold">
                                          <p:stCondLst>
                                            <p:cond delay="0"/>
                                          </p:stCondLst>
                                        </p:cTn>
                                        <p:tgtEl>
                                          <p:spTgt spid="10244"/>
                                        </p:tgtEl>
                                        <p:attrNameLst>
                                          <p:attrName>style.visibility</p:attrName>
                                        </p:attrNameLst>
                                      </p:cBhvr>
                                      <p:to>
                                        <p:strVal val="visible"/>
                                      </p:to>
                                    </p:set>
                                    <p:animEffect transition="in" filter="barn(inVertical)">
                                      <p:cBhvr>
                                        <p:cTn id="18" dur="500"/>
                                        <p:tgtEl>
                                          <p:spTgt spid="10244"/>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10245"/>
                                        </p:tgtEl>
                                        <p:attrNameLst>
                                          <p:attrName>style.visibility</p:attrName>
                                        </p:attrNameLst>
                                      </p:cBhvr>
                                      <p:to>
                                        <p:strVal val="visible"/>
                                      </p:to>
                                    </p:set>
                                    <p:animEffect transition="in" filter="wipe(up)">
                                      <p:cBhvr>
                                        <p:cTn id="22" dur="500"/>
                                        <p:tgtEl>
                                          <p:spTgt spid="1024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246"/>
                                        </p:tgtEl>
                                        <p:attrNameLst>
                                          <p:attrName>style.visibility</p:attrName>
                                        </p:attrNameLst>
                                      </p:cBhvr>
                                      <p:to>
                                        <p:strVal val="visible"/>
                                      </p:to>
                                    </p:set>
                                    <p:animEffect transition="in" filter="wipe(down)">
                                      <p:cBhvr>
                                        <p:cTn id="25" dur="500"/>
                                        <p:tgtEl>
                                          <p:spTgt spid="10246"/>
                                        </p:tgtEl>
                                      </p:cBhvr>
                                    </p:animEffect>
                                  </p:childTnLst>
                                </p:cTn>
                              </p:par>
                            </p:childTnLst>
                          </p:cTn>
                        </p:par>
                        <p:par>
                          <p:cTn id="26" fill="hold">
                            <p:stCondLst>
                              <p:cond delay="3500"/>
                            </p:stCondLst>
                            <p:childTnLst>
                              <p:par>
                                <p:cTn id="27" presetID="2" presetClass="entr" presetSubtype="12" fill="hold" grpId="0" nodeType="afterEffect">
                                  <p:stCondLst>
                                    <p:cond delay="0"/>
                                  </p:stCondLst>
                                  <p:childTnLst>
                                    <p:set>
                                      <p:cBhvr>
                                        <p:cTn id="28" dur="1" fill="hold">
                                          <p:stCondLst>
                                            <p:cond delay="0"/>
                                          </p:stCondLst>
                                        </p:cTn>
                                        <p:tgtEl>
                                          <p:spTgt spid="10247"/>
                                        </p:tgtEl>
                                        <p:attrNameLst>
                                          <p:attrName>style.visibility</p:attrName>
                                        </p:attrNameLst>
                                      </p:cBhvr>
                                      <p:to>
                                        <p:strVal val="visible"/>
                                      </p:to>
                                    </p:set>
                                    <p:anim calcmode="lin" valueType="num">
                                      <p:cBhvr additive="base">
                                        <p:cTn id="29" dur="500" fill="hold"/>
                                        <p:tgtEl>
                                          <p:spTgt spid="10247"/>
                                        </p:tgtEl>
                                        <p:attrNameLst>
                                          <p:attrName>ppt_x</p:attrName>
                                        </p:attrNameLst>
                                      </p:cBhvr>
                                      <p:tavLst>
                                        <p:tav tm="0">
                                          <p:val>
                                            <p:strVal val="0-#ppt_w/2"/>
                                          </p:val>
                                        </p:tav>
                                        <p:tav tm="100000">
                                          <p:val>
                                            <p:strVal val="#ppt_x"/>
                                          </p:val>
                                        </p:tav>
                                      </p:tavLst>
                                    </p:anim>
                                    <p:anim calcmode="lin" valueType="num">
                                      <p:cBhvr additive="base">
                                        <p:cTn id="30" dur="500" fill="hold"/>
                                        <p:tgtEl>
                                          <p:spTgt spid="10247"/>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100"/>
                                  </p:stCondLst>
                                  <p:childTnLst>
                                    <p:set>
                                      <p:cBhvr>
                                        <p:cTn id="32" dur="1" fill="hold">
                                          <p:stCondLst>
                                            <p:cond delay="0"/>
                                          </p:stCondLst>
                                        </p:cTn>
                                        <p:tgtEl>
                                          <p:spTgt spid="10248"/>
                                        </p:tgtEl>
                                        <p:attrNameLst>
                                          <p:attrName>style.visibility</p:attrName>
                                        </p:attrNameLst>
                                      </p:cBhvr>
                                      <p:to>
                                        <p:strVal val="visible"/>
                                      </p:to>
                                    </p:set>
                                    <p:anim calcmode="lin" valueType="num">
                                      <p:cBhvr additive="base">
                                        <p:cTn id="33" dur="500" fill="hold"/>
                                        <p:tgtEl>
                                          <p:spTgt spid="10248"/>
                                        </p:tgtEl>
                                        <p:attrNameLst>
                                          <p:attrName>ppt_x</p:attrName>
                                        </p:attrNameLst>
                                      </p:cBhvr>
                                      <p:tavLst>
                                        <p:tav tm="0">
                                          <p:val>
                                            <p:strVal val="0-#ppt_w/2"/>
                                          </p:val>
                                        </p:tav>
                                        <p:tav tm="100000">
                                          <p:val>
                                            <p:strVal val="#ppt_x"/>
                                          </p:val>
                                        </p:tav>
                                      </p:tavLst>
                                    </p:anim>
                                    <p:anim calcmode="lin" valueType="num">
                                      <p:cBhvr additive="base">
                                        <p:cTn id="34" dur="500" fill="hold"/>
                                        <p:tgtEl>
                                          <p:spTgt spid="10248"/>
                                        </p:tgtEl>
                                        <p:attrNameLst>
                                          <p:attrName>ppt_y</p:attrName>
                                        </p:attrNameLst>
                                      </p:cBhvr>
                                      <p:tavLst>
                                        <p:tav tm="0">
                                          <p:val>
                                            <p:strVal val="1+#ppt_h/2"/>
                                          </p:val>
                                        </p:tav>
                                        <p:tav tm="100000">
                                          <p:val>
                                            <p:strVal val="#ppt_y"/>
                                          </p:val>
                                        </p:tav>
                                      </p:tavLst>
                                    </p:anim>
                                  </p:childTnLst>
                                </p:cTn>
                              </p:par>
                              <p:par>
                                <p:cTn id="35" presetID="22" presetClass="entr" presetSubtype="8" fill="hold" grpId="0" nodeType="withEffect">
                                  <p:stCondLst>
                                    <p:cond delay="100"/>
                                  </p:stCondLst>
                                  <p:childTnLst>
                                    <p:set>
                                      <p:cBhvr>
                                        <p:cTn id="36" dur="1" fill="hold">
                                          <p:stCondLst>
                                            <p:cond delay="0"/>
                                          </p:stCondLst>
                                        </p:cTn>
                                        <p:tgtEl>
                                          <p:spTgt spid="10252"/>
                                        </p:tgtEl>
                                        <p:attrNameLst>
                                          <p:attrName>style.visibility</p:attrName>
                                        </p:attrNameLst>
                                      </p:cBhvr>
                                      <p:to>
                                        <p:strVal val="visible"/>
                                      </p:to>
                                    </p:set>
                                    <p:animEffect transition="in" filter="wipe(left)">
                                      <p:cBhvr>
                                        <p:cTn id="37" dur="500"/>
                                        <p:tgtEl>
                                          <p:spTgt spid="10252"/>
                                        </p:tgtEl>
                                      </p:cBhvr>
                                    </p:animEffect>
                                  </p:childTnLst>
                                </p:cTn>
                              </p:par>
                              <p:par>
                                <p:cTn id="38" presetID="22" presetClass="entr" presetSubtype="8" fill="hold" grpId="0" nodeType="withEffect">
                                  <p:stCondLst>
                                    <p:cond delay="10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ldLvl="0" animBg="1" autoUpdateAnimBg="0"/>
      <p:bldP spid="10243" grpId="0" bldLvl="0" animBg="1"/>
      <p:bldP spid="10244" grpId="0" bldLvl="0" animBg="1"/>
      <p:bldP spid="10245" grpId="0" autoUpdateAnimBg="0"/>
      <p:bldP spid="10246" grpId="0" autoUpdateAnimBg="0"/>
      <p:bldP spid="10247" grpId="0" bldLvl="0" animBg="1" autoUpdateAnimBg="0"/>
      <p:bldP spid="10248" grpId="0" bldLvl="0" animBg="1" autoUpdateAnimBg="0"/>
      <p:bldP spid="10252" grpId="0" autoUpdateAnimBg="0"/>
      <p:bldP spid="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712827" y="908720"/>
            <a:ext cx="2505234" cy="646331"/>
          </a:xfrm>
          <a:prstGeom prst="rect">
            <a:avLst/>
          </a:prstGeom>
        </p:spPr>
        <p:txBody>
          <a:bodyPr wrap="square">
            <a:spAutoFit/>
          </a:bodyPr>
          <a:lstStyle/>
          <a:p>
            <a:r>
              <a:rPr lang="zh-CN" altLang="en-US" sz="36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endParaRPr lang="zh-CN" altLang="en-US" sz="3600" dirty="0"/>
          </a:p>
        </p:txBody>
      </p:sp>
      <p:sp>
        <p:nvSpPr>
          <p:cNvPr id="3" name="矩形 2"/>
          <p:cNvSpPr/>
          <p:nvPr/>
        </p:nvSpPr>
        <p:spPr>
          <a:xfrm>
            <a:off x="907327" y="1932293"/>
            <a:ext cx="9799566" cy="2308324"/>
          </a:xfrm>
          <a:prstGeom prst="rect">
            <a:avLst/>
          </a:prstGeom>
        </p:spPr>
        <p:txBody>
          <a:bodyPr wrap="square">
            <a:spAutoFit/>
          </a:bodyPr>
          <a:lstStyle/>
          <a:p>
            <a:r>
              <a:rPr lang="zh-CN" altLang="en-US" sz="2400" b="1" dirty="0"/>
              <a:t>基于领航者</a:t>
            </a:r>
            <a:r>
              <a:rPr lang="en-US" altLang="zh-CN" sz="2400" b="1" dirty="0"/>
              <a:t>-</a:t>
            </a:r>
            <a:r>
              <a:rPr lang="zh-CN" altLang="en-US" sz="2400" b="1" dirty="0"/>
              <a:t>跟随者（</a:t>
            </a:r>
            <a:r>
              <a:rPr lang="en-US" altLang="zh-CN" sz="2400" b="1" dirty="0"/>
              <a:t>Leader-follower</a:t>
            </a:r>
            <a:r>
              <a:rPr lang="zh-CN" altLang="en-US" sz="2400" b="1" dirty="0"/>
              <a:t>）的编队控制方法 </a:t>
            </a:r>
            <a:endParaRPr lang="en-US" altLang="zh-CN" sz="2400" b="1" dirty="0"/>
          </a:p>
          <a:p>
            <a:r>
              <a:rPr lang="zh-CN" altLang="en-US" sz="2400" b="1" dirty="0"/>
              <a:t>   作为目前最为常用的一种编队控制方法。</a:t>
            </a:r>
            <a:endParaRPr lang="en-US" altLang="zh-CN" sz="2400" b="1" dirty="0"/>
          </a:p>
          <a:p>
            <a:r>
              <a:rPr lang="en-US" altLang="zh-CN" sz="2400" b="1" dirty="0"/>
              <a:t>      </a:t>
            </a:r>
            <a:r>
              <a:rPr lang="zh-CN" altLang="en-US" sz="2400" b="1" dirty="0"/>
              <a:t>基本思想是：所有编队成员被指定为领航者或跟随者这两种角色，领航者通过沿着预定或者临时设定的路径航行，掌控整个编队的运动趋势，跟随者依据相对于领航者的距离及方位信息跟随领航者实现编队控制。  </a:t>
            </a:r>
            <a:endParaRPr lang="en-US" altLang="zh-CN" sz="2400" b="1"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973" y="4154247"/>
            <a:ext cx="475297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777874" y="2003947"/>
            <a:ext cx="9949209" cy="3046095"/>
          </a:xfrm>
          <a:prstGeom prst="rect">
            <a:avLst/>
          </a:prstGeom>
        </p:spPr>
        <p:txBody>
          <a:bodyPr wrap="square">
            <a:spAutoFit/>
          </a:bodyPr>
          <a:lstStyle/>
          <a:p>
            <a:r>
              <a:rPr lang="zh-CN" altLang="en-US" sz="2400" b="1" dirty="0"/>
              <a:t>        </a:t>
            </a:r>
            <a:r>
              <a:rPr sz="2400" b="1" dirty="0"/>
              <a:t>基本思想是在机器人群体中设定一个为领导者，其余设定为跟随者，跟随者以一定的相对距离和相对角度跟随领导者运动，从而保持指定的队形。跟随领导者编队控制方法的优点是所需的信息量相对较少，只需指定领导者的行为和运动轨迹即可，而且控制策略比较灵活。</a:t>
            </a:r>
          </a:p>
          <a:p>
            <a:r>
              <a:rPr sz="2400" b="1" dirty="0"/>
              <a:t>       </a:t>
            </a:r>
            <a:r>
              <a:rPr lang="zh-CN" sz="2400" b="1" dirty="0"/>
              <a:t>存在缺陷：</a:t>
            </a:r>
            <a:r>
              <a:rPr sz="2400" b="1" dirty="0"/>
              <a:t>由于没有明确的队形反馈，所以如果要获取每个跟随机器人的运动状态，需要进行逐个通信，这将造成极大的通讯开销。若领导者的前进速度很快或者不能很好的避障有可能造成队形的崩溃，另一个缺点是如果领导者失效，将无法保持队形。</a:t>
            </a:r>
          </a:p>
        </p:txBody>
      </p:sp>
      <p:sp>
        <p:nvSpPr>
          <p:cNvPr id="2" name="文本框 1"/>
          <p:cNvSpPr txBox="1"/>
          <p:nvPr/>
        </p:nvSpPr>
        <p:spPr>
          <a:xfrm>
            <a:off x="1028700" y="953770"/>
            <a:ext cx="2476500" cy="583565"/>
          </a:xfrm>
          <a:prstGeom prst="rect">
            <a:avLst/>
          </a:prstGeom>
          <a:noFill/>
        </p:spPr>
        <p:txBody>
          <a:bodyPr wrap="square" rtlCol="0" anchor="t">
            <a:spAutoFit/>
          </a:bodyPr>
          <a:lstStyle/>
          <a:p>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领航跟随法</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Line 5"/>
          <p:cNvSpPr>
            <a:spLocks noChangeShapeType="1"/>
          </p:cNvSpPr>
          <p:nvPr/>
        </p:nvSpPr>
        <p:spPr bwMode="auto">
          <a:xfrm>
            <a:off x="3511868" y="4021138"/>
            <a:ext cx="0" cy="2227262"/>
          </a:xfrm>
          <a:prstGeom prst="line">
            <a:avLst/>
          </a:prstGeom>
          <a:noFill/>
          <a:ln w="1270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1" name="Line 6"/>
          <p:cNvSpPr>
            <a:spLocks noChangeShapeType="1"/>
          </p:cNvSpPr>
          <p:nvPr/>
        </p:nvSpPr>
        <p:spPr bwMode="auto">
          <a:xfrm>
            <a:off x="5954365" y="4016693"/>
            <a:ext cx="0" cy="2227262"/>
          </a:xfrm>
          <a:prstGeom prst="line">
            <a:avLst/>
          </a:prstGeom>
          <a:noFill/>
          <a:ln w="1270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2" name="Line 7"/>
          <p:cNvSpPr>
            <a:spLocks noChangeShapeType="1"/>
          </p:cNvSpPr>
          <p:nvPr/>
        </p:nvSpPr>
        <p:spPr bwMode="auto">
          <a:xfrm>
            <a:off x="8868410" y="4024313"/>
            <a:ext cx="0" cy="2227262"/>
          </a:xfrm>
          <a:prstGeom prst="line">
            <a:avLst/>
          </a:prstGeom>
          <a:noFill/>
          <a:ln w="1270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5" name="Freeform 12"/>
          <p:cNvSpPr>
            <a:spLocks noEditPoints="1"/>
          </p:cNvSpPr>
          <p:nvPr/>
        </p:nvSpPr>
        <p:spPr bwMode="auto">
          <a:xfrm>
            <a:off x="4309586" y="3987165"/>
            <a:ext cx="852488" cy="822325"/>
          </a:xfrm>
          <a:custGeom>
            <a:avLst/>
            <a:gdLst>
              <a:gd name="T0" fmla="*/ 2147483647 w 1022"/>
              <a:gd name="T1" fmla="*/ 2147483647 h 973"/>
              <a:gd name="T2" fmla="*/ 2147483647 w 1022"/>
              <a:gd name="T3" fmla="*/ 2147483647 h 973"/>
              <a:gd name="T4" fmla="*/ 2147483647 w 1022"/>
              <a:gd name="T5" fmla="*/ 2147483647 h 973"/>
              <a:gd name="T6" fmla="*/ 2147483647 w 1022"/>
              <a:gd name="T7" fmla="*/ 2147483647 h 973"/>
              <a:gd name="T8" fmla="*/ 2147483647 w 1022"/>
              <a:gd name="T9" fmla="*/ 2147483647 h 973"/>
              <a:gd name="T10" fmla="*/ 2147483647 w 1022"/>
              <a:gd name="T11" fmla="*/ 2147483647 h 973"/>
              <a:gd name="T12" fmla="*/ 2147483647 w 1022"/>
              <a:gd name="T13" fmla="*/ 2147483647 h 973"/>
              <a:gd name="T14" fmla="*/ 2147483647 w 1022"/>
              <a:gd name="T15" fmla="*/ 2147483647 h 973"/>
              <a:gd name="T16" fmla="*/ 2147483647 w 1022"/>
              <a:gd name="T17" fmla="*/ 2147483647 h 973"/>
              <a:gd name="T18" fmla="*/ 2147483647 w 1022"/>
              <a:gd name="T19" fmla="*/ 2147483647 h 973"/>
              <a:gd name="T20" fmla="*/ 2147483647 w 1022"/>
              <a:gd name="T21" fmla="*/ 2147483647 h 973"/>
              <a:gd name="T22" fmla="*/ 2147483647 w 1022"/>
              <a:gd name="T23" fmla="*/ 2147483647 h 973"/>
              <a:gd name="T24" fmla="*/ 2147483647 w 1022"/>
              <a:gd name="T25" fmla="*/ 2147483647 h 973"/>
              <a:gd name="T26" fmla="*/ 2147483647 w 1022"/>
              <a:gd name="T27" fmla="*/ 2147483647 h 973"/>
              <a:gd name="T28" fmla="*/ 2147483647 w 1022"/>
              <a:gd name="T29" fmla="*/ 2147483647 h 973"/>
              <a:gd name="T30" fmla="*/ 2147483647 w 1022"/>
              <a:gd name="T31" fmla="*/ 2147483647 h 973"/>
              <a:gd name="T32" fmla="*/ 2147483647 w 1022"/>
              <a:gd name="T33" fmla="*/ 2147483647 h 973"/>
              <a:gd name="T34" fmla="*/ 2147483647 w 1022"/>
              <a:gd name="T35" fmla="*/ 2147483647 h 973"/>
              <a:gd name="T36" fmla="*/ 2147483647 w 1022"/>
              <a:gd name="T37" fmla="*/ 2147483647 h 973"/>
              <a:gd name="T38" fmla="*/ 2147483647 w 1022"/>
              <a:gd name="T39" fmla="*/ 2147483647 h 973"/>
              <a:gd name="T40" fmla="*/ 2147483647 w 1022"/>
              <a:gd name="T41" fmla="*/ 2147483647 h 973"/>
              <a:gd name="T42" fmla="*/ 2147483647 w 1022"/>
              <a:gd name="T43" fmla="*/ 2147483647 h 973"/>
              <a:gd name="T44" fmla="*/ 2147483647 w 1022"/>
              <a:gd name="T45" fmla="*/ 2147483647 h 973"/>
              <a:gd name="T46" fmla="*/ 2147483647 w 1022"/>
              <a:gd name="T47" fmla="*/ 2147483647 h 973"/>
              <a:gd name="T48" fmla="*/ 2147483647 w 1022"/>
              <a:gd name="T49" fmla="*/ 2147483647 h 973"/>
              <a:gd name="T50" fmla="*/ 2147483647 w 1022"/>
              <a:gd name="T51" fmla="*/ 2147483647 h 973"/>
              <a:gd name="T52" fmla="*/ 2147483647 w 1022"/>
              <a:gd name="T53" fmla="*/ 2147483647 h 973"/>
              <a:gd name="T54" fmla="*/ 2147483647 w 1022"/>
              <a:gd name="T55" fmla="*/ 2147483647 h 973"/>
              <a:gd name="T56" fmla="*/ 2147483647 w 1022"/>
              <a:gd name="T57" fmla="*/ 2147483647 h 973"/>
              <a:gd name="T58" fmla="*/ 2147483647 w 1022"/>
              <a:gd name="T59" fmla="*/ 2147483647 h 973"/>
              <a:gd name="T60" fmla="*/ 2147483647 w 1022"/>
              <a:gd name="T61" fmla="*/ 2147483647 h 973"/>
              <a:gd name="T62" fmla="*/ 2147483647 w 1022"/>
              <a:gd name="T63" fmla="*/ 2147483647 h 973"/>
              <a:gd name="T64" fmla="*/ 2147483647 w 1022"/>
              <a:gd name="T65" fmla="*/ 2147483647 h 973"/>
              <a:gd name="T66" fmla="*/ 2147483647 w 1022"/>
              <a:gd name="T67" fmla="*/ 2147483647 h 973"/>
              <a:gd name="T68" fmla="*/ 2147483647 w 1022"/>
              <a:gd name="T69" fmla="*/ 2147483647 h 973"/>
              <a:gd name="T70" fmla="*/ 2147483647 w 1022"/>
              <a:gd name="T71" fmla="*/ 2147483647 h 973"/>
              <a:gd name="T72" fmla="*/ 2147483647 w 1022"/>
              <a:gd name="T73" fmla="*/ 2147483647 h 973"/>
              <a:gd name="T74" fmla="*/ 2147483647 w 1022"/>
              <a:gd name="T75" fmla="*/ 2147483647 h 973"/>
              <a:gd name="T76" fmla="*/ 2147483647 w 1022"/>
              <a:gd name="T77" fmla="*/ 2147483647 h 973"/>
              <a:gd name="T78" fmla="*/ 2147483647 w 1022"/>
              <a:gd name="T79" fmla="*/ 2147483647 h 973"/>
              <a:gd name="T80" fmla="*/ 2147483647 w 1022"/>
              <a:gd name="T81" fmla="*/ 2147483647 h 973"/>
              <a:gd name="T82" fmla="*/ 2147483647 w 1022"/>
              <a:gd name="T83" fmla="*/ 2147483647 h 973"/>
              <a:gd name="T84" fmla="*/ 2147483647 w 1022"/>
              <a:gd name="T85" fmla="*/ 2147483647 h 973"/>
              <a:gd name="T86" fmla="*/ 2147483647 w 1022"/>
              <a:gd name="T87" fmla="*/ 2147483647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76" name="Freeform 13"/>
          <p:cNvSpPr>
            <a:spLocks noEditPoints="1"/>
          </p:cNvSpPr>
          <p:nvPr/>
        </p:nvSpPr>
        <p:spPr bwMode="auto">
          <a:xfrm>
            <a:off x="7082580" y="4121150"/>
            <a:ext cx="798513" cy="749300"/>
          </a:xfrm>
          <a:custGeom>
            <a:avLst/>
            <a:gdLst>
              <a:gd name="T0" fmla="*/ 0 w 957"/>
              <a:gd name="T1" fmla="*/ 2147483647 h 885"/>
              <a:gd name="T2" fmla="*/ 2147483647 w 957"/>
              <a:gd name="T3" fmla="*/ 2147483647 h 885"/>
              <a:gd name="T4" fmla="*/ 2147483647 w 957"/>
              <a:gd name="T5" fmla="*/ 2147483647 h 885"/>
              <a:gd name="T6" fmla="*/ 2147483647 w 957"/>
              <a:gd name="T7" fmla="*/ 2147483647 h 885"/>
              <a:gd name="T8" fmla="*/ 2147483647 w 957"/>
              <a:gd name="T9" fmla="*/ 2147483647 h 885"/>
              <a:gd name="T10" fmla="*/ 2147483647 w 957"/>
              <a:gd name="T11" fmla="*/ 2147483647 h 885"/>
              <a:gd name="T12" fmla="*/ 2147483647 w 957"/>
              <a:gd name="T13" fmla="*/ 2147483647 h 885"/>
              <a:gd name="T14" fmla="*/ 2147483647 w 957"/>
              <a:gd name="T15" fmla="*/ 2147483647 h 885"/>
              <a:gd name="T16" fmla="*/ 2147483647 w 957"/>
              <a:gd name="T17" fmla="*/ 2147483647 h 885"/>
              <a:gd name="T18" fmla="*/ 2147483647 w 957"/>
              <a:gd name="T19" fmla="*/ 2147483647 h 885"/>
              <a:gd name="T20" fmla="*/ 0 w 957"/>
              <a:gd name="T21" fmla="*/ 2147483647 h 885"/>
              <a:gd name="T22" fmla="*/ 2147483647 w 957"/>
              <a:gd name="T23" fmla="*/ 2147483647 h 885"/>
              <a:gd name="T24" fmla="*/ 2147483647 w 957"/>
              <a:gd name="T25" fmla="*/ 2147483647 h 885"/>
              <a:gd name="T26" fmla="*/ 2147483647 w 957"/>
              <a:gd name="T27" fmla="*/ 2147483647 h 885"/>
              <a:gd name="T28" fmla="*/ 2147483647 w 957"/>
              <a:gd name="T29" fmla="*/ 2147483647 h 885"/>
              <a:gd name="T30" fmla="*/ 2147483647 w 957"/>
              <a:gd name="T31" fmla="*/ 2147483647 h 885"/>
              <a:gd name="T32" fmla="*/ 2147483647 w 957"/>
              <a:gd name="T33" fmla="*/ 2147483647 h 885"/>
              <a:gd name="T34" fmla="*/ 2147483647 w 957"/>
              <a:gd name="T35" fmla="*/ 2147483647 h 885"/>
              <a:gd name="T36" fmla="*/ 2147483647 w 957"/>
              <a:gd name="T37" fmla="*/ 2147483647 h 885"/>
              <a:gd name="T38" fmla="*/ 2147483647 w 957"/>
              <a:gd name="T39" fmla="*/ 2147483647 h 885"/>
              <a:gd name="T40" fmla="*/ 2147483647 w 957"/>
              <a:gd name="T41" fmla="*/ 2147483647 h 885"/>
              <a:gd name="T42" fmla="*/ 2147483647 w 957"/>
              <a:gd name="T43" fmla="*/ 2147483647 h 885"/>
              <a:gd name="T44" fmla="*/ 2147483647 w 957"/>
              <a:gd name="T45" fmla="*/ 2147483647 h 885"/>
              <a:gd name="T46" fmla="*/ 2147483647 w 957"/>
              <a:gd name="T47" fmla="*/ 2147483647 h 885"/>
              <a:gd name="T48" fmla="*/ 2147483647 w 957"/>
              <a:gd name="T49" fmla="*/ 2147483647 h 885"/>
              <a:gd name="T50" fmla="*/ 2147483647 w 957"/>
              <a:gd name="T51" fmla="*/ 2147483647 h 885"/>
              <a:gd name="T52" fmla="*/ 2147483647 w 957"/>
              <a:gd name="T53" fmla="*/ 2147483647 h 885"/>
              <a:gd name="T54" fmla="*/ 2147483647 w 957"/>
              <a:gd name="T55" fmla="*/ 2147483647 h 885"/>
              <a:gd name="T56" fmla="*/ 2147483647 w 957"/>
              <a:gd name="T57" fmla="*/ 2147483647 h 885"/>
              <a:gd name="T58" fmla="*/ 2147483647 w 957"/>
              <a:gd name="T59" fmla="*/ 2147483647 h 885"/>
              <a:gd name="T60" fmla="*/ 2147483647 w 957"/>
              <a:gd name="T61" fmla="*/ 2147483647 h 885"/>
              <a:gd name="T62" fmla="*/ 2147483647 w 957"/>
              <a:gd name="T63" fmla="*/ 2147483647 h 885"/>
              <a:gd name="T64" fmla="*/ 2147483647 w 957"/>
              <a:gd name="T65" fmla="*/ 2147483647 h 885"/>
              <a:gd name="T66" fmla="*/ 2147483647 w 957"/>
              <a:gd name="T67" fmla="*/ 2147483647 h 885"/>
              <a:gd name="T68" fmla="*/ 2147483647 w 957"/>
              <a:gd name="T69" fmla="*/ 2147483647 h 885"/>
              <a:gd name="T70" fmla="*/ 2147483647 w 957"/>
              <a:gd name="T71" fmla="*/ 2147483647 h 885"/>
              <a:gd name="T72" fmla="*/ 2147483647 w 957"/>
              <a:gd name="T73" fmla="*/ 2147483647 h 885"/>
              <a:gd name="T74" fmla="*/ 2147483647 w 957"/>
              <a:gd name="T75" fmla="*/ 2147483647 h 885"/>
              <a:gd name="T76" fmla="*/ 2147483647 w 957"/>
              <a:gd name="T77" fmla="*/ 2147483647 h 885"/>
              <a:gd name="T78" fmla="*/ 2147483647 w 957"/>
              <a:gd name="T79" fmla="*/ 2147483647 h 885"/>
              <a:gd name="T80" fmla="*/ 2147483647 w 957"/>
              <a:gd name="T81" fmla="*/ 2147483647 h 885"/>
              <a:gd name="T82" fmla="*/ 2147483647 w 957"/>
              <a:gd name="T83" fmla="*/ 2147483647 h 885"/>
              <a:gd name="T84" fmla="*/ 2147483647 w 957"/>
              <a:gd name="T85" fmla="*/ 2147483647 h 885"/>
              <a:gd name="T86" fmla="*/ 2147483647 w 957"/>
              <a:gd name="T87" fmla="*/ 2147483647 h 885"/>
              <a:gd name="T88" fmla="*/ 2147483647 w 957"/>
              <a:gd name="T89" fmla="*/ 2147483647 h 885"/>
              <a:gd name="T90" fmla="*/ 2147483647 w 957"/>
              <a:gd name="T91" fmla="*/ 2147483647 h 885"/>
              <a:gd name="T92" fmla="*/ 2147483647 w 957"/>
              <a:gd name="T93" fmla="*/ 2147483647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77" name="Rectangle 14"/>
          <p:cNvSpPr>
            <a:spLocks noChangeArrowheads="1"/>
          </p:cNvSpPr>
          <p:nvPr/>
        </p:nvSpPr>
        <p:spPr bwMode="auto">
          <a:xfrm>
            <a:off x="2030730" y="5014913"/>
            <a:ext cx="5762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a:solidFill>
                  <a:srgbClr val="FFFFFF"/>
                </a:solidFill>
                <a:latin typeface="微软雅黑" panose="020B0503020204020204" pitchFamily="34" charset="-122"/>
                <a:ea typeface="微软雅黑" panose="020B0503020204020204" pitchFamily="34" charset="-122"/>
              </a:rPr>
              <a:t>Part 1</a:t>
            </a:r>
            <a:endParaRPr lang="zh-CN" altLang="en-US">
              <a:latin typeface="微软雅黑" panose="020B0503020204020204" pitchFamily="34" charset="-122"/>
              <a:ea typeface="微软雅黑" panose="020B0503020204020204" pitchFamily="34" charset="-122"/>
            </a:endParaRPr>
          </a:p>
        </p:txBody>
      </p:sp>
      <p:sp>
        <p:nvSpPr>
          <p:cNvPr id="7178" name="Rectangle 17"/>
          <p:cNvSpPr>
            <a:spLocks noChangeArrowheads="1"/>
          </p:cNvSpPr>
          <p:nvPr/>
        </p:nvSpPr>
        <p:spPr bwMode="auto">
          <a:xfrm>
            <a:off x="7082263" y="5008880"/>
            <a:ext cx="5762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a:solidFill>
                  <a:srgbClr val="FFFFFF"/>
                </a:solidFill>
                <a:latin typeface="微软雅黑" panose="020B0503020204020204" pitchFamily="34" charset="-122"/>
                <a:ea typeface="微软雅黑" panose="020B0503020204020204" pitchFamily="34" charset="-122"/>
              </a:rPr>
              <a:t>Part 2</a:t>
            </a:r>
            <a:endParaRPr lang="zh-CN" altLang="en-US">
              <a:latin typeface="微软雅黑" panose="020B0503020204020204" pitchFamily="34" charset="-122"/>
              <a:ea typeface="微软雅黑" panose="020B0503020204020204" pitchFamily="34" charset="-122"/>
            </a:endParaRPr>
          </a:p>
        </p:txBody>
      </p:sp>
      <p:sp>
        <p:nvSpPr>
          <p:cNvPr id="7179" name="Rectangle 20"/>
          <p:cNvSpPr>
            <a:spLocks noChangeArrowheads="1"/>
          </p:cNvSpPr>
          <p:nvPr/>
        </p:nvSpPr>
        <p:spPr bwMode="auto">
          <a:xfrm>
            <a:off x="4447699" y="4977765"/>
            <a:ext cx="5762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a:solidFill>
                  <a:srgbClr val="FFFFFF"/>
                </a:solidFill>
                <a:latin typeface="微软雅黑" panose="020B0503020204020204" pitchFamily="34" charset="-122"/>
                <a:ea typeface="微软雅黑" panose="020B0503020204020204" pitchFamily="34" charset="-122"/>
              </a:rPr>
              <a:t>Part 3</a:t>
            </a:r>
            <a:endParaRPr lang="zh-CN" altLang="en-US">
              <a:latin typeface="微软雅黑" panose="020B0503020204020204" pitchFamily="34" charset="-122"/>
              <a:ea typeface="微软雅黑" panose="020B0503020204020204" pitchFamily="34" charset="-122"/>
            </a:endParaRPr>
          </a:p>
        </p:txBody>
      </p:sp>
      <p:sp>
        <p:nvSpPr>
          <p:cNvPr id="7181" name="Rectangle 26"/>
          <p:cNvSpPr>
            <a:spLocks noChangeArrowheads="1"/>
          </p:cNvSpPr>
          <p:nvPr/>
        </p:nvSpPr>
        <p:spPr bwMode="auto">
          <a:xfrm>
            <a:off x="9959392" y="5026660"/>
            <a:ext cx="50736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a:solidFill>
                  <a:srgbClr val="FFFFFF"/>
                </a:solidFill>
                <a:latin typeface="微软雅黑" panose="020B0503020204020204" pitchFamily="34" charset="-122"/>
                <a:ea typeface="微软雅黑" panose="020B0503020204020204" pitchFamily="34" charset="-122"/>
              </a:rPr>
              <a:t>Part</a:t>
            </a:r>
            <a:r>
              <a:rPr lang="en-US" altLang="zh-CN" sz="1600">
                <a:solidFill>
                  <a:srgbClr val="FFFFFF"/>
                </a:solidFill>
                <a:latin typeface="微软雅黑" panose="020B0503020204020204" pitchFamily="34" charset="-122"/>
                <a:ea typeface="微软雅黑" panose="020B0503020204020204" pitchFamily="34" charset="-122"/>
              </a:rPr>
              <a:t>4</a:t>
            </a:r>
          </a:p>
        </p:txBody>
      </p:sp>
      <p:sp>
        <p:nvSpPr>
          <p:cNvPr id="7182" name="Freeform 27"/>
          <p:cNvSpPr>
            <a:spLocks noEditPoints="1"/>
          </p:cNvSpPr>
          <p:nvPr/>
        </p:nvSpPr>
        <p:spPr bwMode="auto">
          <a:xfrm>
            <a:off x="2156778" y="4121150"/>
            <a:ext cx="676275" cy="725488"/>
          </a:xfrm>
          <a:custGeom>
            <a:avLst/>
            <a:gdLst>
              <a:gd name="T0" fmla="*/ 2147483647 w 812"/>
              <a:gd name="T1" fmla="*/ 0 h 858"/>
              <a:gd name="T2" fmla="*/ 2147483647 w 812"/>
              <a:gd name="T3" fmla="*/ 2147483647 h 858"/>
              <a:gd name="T4" fmla="*/ 2147483647 w 812"/>
              <a:gd name="T5" fmla="*/ 2147483647 h 858"/>
              <a:gd name="T6" fmla="*/ 2147483647 w 812"/>
              <a:gd name="T7" fmla="*/ 2147483647 h 858"/>
              <a:gd name="T8" fmla="*/ 2147483647 w 812"/>
              <a:gd name="T9" fmla="*/ 2147483647 h 858"/>
              <a:gd name="T10" fmla="*/ 2147483647 w 812"/>
              <a:gd name="T11" fmla="*/ 2147483647 h 858"/>
              <a:gd name="T12" fmla="*/ 2147483647 w 812"/>
              <a:gd name="T13" fmla="*/ 2147483647 h 858"/>
              <a:gd name="T14" fmla="*/ 2147483647 w 812"/>
              <a:gd name="T15" fmla="*/ 2147483647 h 858"/>
              <a:gd name="T16" fmla="*/ 0 w 812"/>
              <a:gd name="T17" fmla="*/ 2147483647 h 858"/>
              <a:gd name="T18" fmla="*/ 2147483647 w 812"/>
              <a:gd name="T19" fmla="*/ 2147483647 h 858"/>
              <a:gd name="T20" fmla="*/ 2147483647 w 812"/>
              <a:gd name="T21" fmla="*/ 2147483647 h 858"/>
              <a:gd name="T22" fmla="*/ 2147483647 w 812"/>
              <a:gd name="T23" fmla="*/ 2147483647 h 858"/>
              <a:gd name="T24" fmla="*/ 2147483647 w 812"/>
              <a:gd name="T25" fmla="*/ 2147483647 h 858"/>
              <a:gd name="T26" fmla="*/ 2147483647 w 812"/>
              <a:gd name="T27" fmla="*/ 2147483647 h 858"/>
              <a:gd name="T28" fmla="*/ 2147483647 w 812"/>
              <a:gd name="T29" fmla="*/ 2147483647 h 858"/>
              <a:gd name="T30" fmla="*/ 2147483647 w 812"/>
              <a:gd name="T31" fmla="*/ 2147483647 h 858"/>
              <a:gd name="T32" fmla="*/ 2147483647 w 812"/>
              <a:gd name="T33" fmla="*/ 2147483647 h 858"/>
              <a:gd name="T34" fmla="*/ 2147483647 w 812"/>
              <a:gd name="T35" fmla="*/ 2147483647 h 858"/>
              <a:gd name="T36" fmla="*/ 2147483647 w 812"/>
              <a:gd name="T37" fmla="*/ 2147483647 h 858"/>
              <a:gd name="T38" fmla="*/ 2147483647 w 812"/>
              <a:gd name="T39" fmla="*/ 2147483647 h 858"/>
              <a:gd name="T40" fmla="*/ 2147483647 w 812"/>
              <a:gd name="T41" fmla="*/ 2147483647 h 858"/>
              <a:gd name="T42" fmla="*/ 2147483647 w 812"/>
              <a:gd name="T43" fmla="*/ 2147483647 h 858"/>
              <a:gd name="T44" fmla="*/ 2147483647 w 812"/>
              <a:gd name="T45" fmla="*/ 2147483647 h 858"/>
              <a:gd name="T46" fmla="*/ 2147483647 w 812"/>
              <a:gd name="T47" fmla="*/ 2147483647 h 858"/>
              <a:gd name="T48" fmla="*/ 2147483647 w 812"/>
              <a:gd name="T49" fmla="*/ 2147483647 h 858"/>
              <a:gd name="T50" fmla="*/ 2147483647 w 812"/>
              <a:gd name="T51" fmla="*/ 2147483647 h 858"/>
              <a:gd name="T52" fmla="*/ 2147483647 w 812"/>
              <a:gd name="T53" fmla="*/ 2147483647 h 858"/>
              <a:gd name="T54" fmla="*/ 2147483647 w 812"/>
              <a:gd name="T55" fmla="*/ 2147483647 h 858"/>
              <a:gd name="T56" fmla="*/ 2147483647 w 812"/>
              <a:gd name="T57" fmla="*/ 2147483647 h 858"/>
              <a:gd name="T58" fmla="*/ 2147483647 w 812"/>
              <a:gd name="T59" fmla="*/ 2147483647 h 858"/>
              <a:gd name="T60" fmla="*/ 2147483647 w 812"/>
              <a:gd name="T61" fmla="*/ 2147483647 h 858"/>
              <a:gd name="T62" fmla="*/ 2147483647 w 812"/>
              <a:gd name="T63" fmla="*/ 2147483647 h 858"/>
              <a:gd name="T64" fmla="*/ 2147483647 w 812"/>
              <a:gd name="T65" fmla="*/ 2147483647 h 858"/>
              <a:gd name="T66" fmla="*/ 2147483647 w 812"/>
              <a:gd name="T67" fmla="*/ 2147483647 h 858"/>
              <a:gd name="T68" fmla="*/ 2147483647 w 812"/>
              <a:gd name="T69" fmla="*/ 2147483647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83" name="Freeform 28"/>
          <p:cNvSpPr>
            <a:spLocks noEditPoints="1"/>
          </p:cNvSpPr>
          <p:nvPr/>
        </p:nvSpPr>
        <p:spPr bwMode="auto">
          <a:xfrm>
            <a:off x="9765717" y="4170362"/>
            <a:ext cx="769938" cy="650875"/>
          </a:xfrm>
          <a:custGeom>
            <a:avLst/>
            <a:gdLst>
              <a:gd name="T0" fmla="*/ 2147483647 w 923"/>
              <a:gd name="T1" fmla="*/ 0 h 771"/>
              <a:gd name="T2" fmla="*/ 2147483647 w 923"/>
              <a:gd name="T3" fmla="*/ 2147483647 h 771"/>
              <a:gd name="T4" fmla="*/ 2147483647 w 923"/>
              <a:gd name="T5" fmla="*/ 2147483647 h 771"/>
              <a:gd name="T6" fmla="*/ 2147483647 w 923"/>
              <a:gd name="T7" fmla="*/ 2147483647 h 771"/>
              <a:gd name="T8" fmla="*/ 2147483647 w 923"/>
              <a:gd name="T9" fmla="*/ 2147483647 h 771"/>
              <a:gd name="T10" fmla="*/ 2147483647 w 923"/>
              <a:gd name="T11" fmla="*/ 2147483647 h 771"/>
              <a:gd name="T12" fmla="*/ 2147483647 w 923"/>
              <a:gd name="T13" fmla="*/ 2147483647 h 771"/>
              <a:gd name="T14" fmla="*/ 2147483647 w 923"/>
              <a:gd name="T15" fmla="*/ 2147483647 h 771"/>
              <a:gd name="T16" fmla="*/ 2147483647 w 923"/>
              <a:gd name="T17" fmla="*/ 2147483647 h 771"/>
              <a:gd name="T18" fmla="*/ 2147483647 w 923"/>
              <a:gd name="T19" fmla="*/ 2147483647 h 771"/>
              <a:gd name="T20" fmla="*/ 2147483647 w 923"/>
              <a:gd name="T21" fmla="*/ 2147483647 h 771"/>
              <a:gd name="T22" fmla="*/ 2147483647 w 923"/>
              <a:gd name="T23" fmla="*/ 2147483647 h 771"/>
              <a:gd name="T24" fmla="*/ 2147483647 w 923"/>
              <a:gd name="T25" fmla="*/ 2147483647 h 771"/>
              <a:gd name="T26" fmla="*/ 2147483647 w 923"/>
              <a:gd name="T27" fmla="*/ 2147483647 h 771"/>
              <a:gd name="T28" fmla="*/ 2147483647 w 923"/>
              <a:gd name="T29" fmla="*/ 2147483647 h 771"/>
              <a:gd name="T30" fmla="*/ 2147483647 w 923"/>
              <a:gd name="T31" fmla="*/ 2147483647 h 771"/>
              <a:gd name="T32" fmla="*/ 2147483647 w 923"/>
              <a:gd name="T33" fmla="*/ 2147483647 h 771"/>
              <a:gd name="T34" fmla="*/ 2147483647 w 923"/>
              <a:gd name="T35" fmla="*/ 2147483647 h 771"/>
              <a:gd name="T36" fmla="*/ 2147483647 w 923"/>
              <a:gd name="T37" fmla="*/ 2147483647 h 771"/>
              <a:gd name="T38" fmla="*/ 2147483647 w 923"/>
              <a:gd name="T39" fmla="*/ 2147483647 h 771"/>
              <a:gd name="T40" fmla="*/ 2147483647 w 923"/>
              <a:gd name="T41" fmla="*/ 2147483647 h 771"/>
              <a:gd name="T42" fmla="*/ 2147483647 w 923"/>
              <a:gd name="T43" fmla="*/ 2147483647 h 771"/>
              <a:gd name="T44" fmla="*/ 2147483647 w 923"/>
              <a:gd name="T45" fmla="*/ 2147483647 h 771"/>
              <a:gd name="T46" fmla="*/ 2147483647 w 923"/>
              <a:gd name="T47" fmla="*/ 2147483647 h 771"/>
              <a:gd name="T48" fmla="*/ 2147483647 w 923"/>
              <a:gd name="T49" fmla="*/ 2147483647 h 771"/>
              <a:gd name="T50" fmla="*/ 2147483647 w 923"/>
              <a:gd name="T51" fmla="*/ 2147483647 h 771"/>
              <a:gd name="T52" fmla="*/ 2147483647 w 923"/>
              <a:gd name="T53" fmla="*/ 2147483647 h 771"/>
              <a:gd name="T54" fmla="*/ 2147483647 w 923"/>
              <a:gd name="T55" fmla="*/ 2147483647 h 771"/>
              <a:gd name="T56" fmla="*/ 2147483647 w 923"/>
              <a:gd name="T57" fmla="*/ 2147483647 h 771"/>
              <a:gd name="T58" fmla="*/ 2147483647 w 923"/>
              <a:gd name="T59" fmla="*/ 2147483647 h 771"/>
              <a:gd name="T60" fmla="*/ 2147483647 w 923"/>
              <a:gd name="T61" fmla="*/ 2147483647 h 771"/>
              <a:gd name="T62" fmla="*/ 2147483647 w 923"/>
              <a:gd name="T63" fmla="*/ 2147483647 h 771"/>
              <a:gd name="T64" fmla="*/ 2147483647 w 923"/>
              <a:gd name="T65" fmla="*/ 2147483647 h 771"/>
              <a:gd name="T66" fmla="*/ 2147483647 w 923"/>
              <a:gd name="T67" fmla="*/ 2147483647 h 771"/>
              <a:gd name="T68" fmla="*/ 2147483647 w 923"/>
              <a:gd name="T69" fmla="*/ 2147483647 h 771"/>
              <a:gd name="T70" fmla="*/ 2147483647 w 923"/>
              <a:gd name="T71" fmla="*/ 2147483647 h 771"/>
              <a:gd name="T72" fmla="*/ 2147483647 w 923"/>
              <a:gd name="T73" fmla="*/ 2147483647 h 771"/>
              <a:gd name="T74" fmla="*/ 2147483647 w 923"/>
              <a:gd name="T75" fmla="*/ 2147483647 h 771"/>
              <a:gd name="T76" fmla="*/ 0 w 923"/>
              <a:gd name="T77" fmla="*/ 2147483647 h 771"/>
              <a:gd name="T78" fmla="*/ 2147483647 w 923"/>
              <a:gd name="T79" fmla="*/ 2147483647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32" name="TextBox 58"/>
          <p:cNvSpPr txBox="1">
            <a:spLocks noChangeArrowheads="1"/>
          </p:cNvSpPr>
          <p:nvPr/>
        </p:nvSpPr>
        <p:spPr bwMode="auto">
          <a:xfrm>
            <a:off x="6330423" y="5486082"/>
            <a:ext cx="1947862"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000" b="1" dirty="0" err="1">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sym typeface="+mn-ea"/>
              </a:rPr>
              <a:t>kilobot</a:t>
            </a:r>
            <a:endParaRPr lang="en-US" altLang="zh-CN" sz="3000" b="1"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sym typeface="+mn-ea"/>
            </a:endParaRPr>
          </a:p>
        </p:txBody>
      </p:sp>
      <p:sp>
        <p:nvSpPr>
          <p:cNvPr id="9233" name="TextBox 59"/>
          <p:cNvSpPr txBox="1">
            <a:spLocks noChangeArrowheads="1"/>
          </p:cNvSpPr>
          <p:nvPr/>
        </p:nvSpPr>
        <p:spPr bwMode="auto">
          <a:xfrm>
            <a:off x="1260158" y="5458778"/>
            <a:ext cx="1947862"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000" b="1">
                <a:solidFill>
                  <a:schemeClr val="accent2"/>
                </a:solidFill>
                <a:latin typeface="微软雅黑" panose="020B0503020204020204" pitchFamily="34" charset="-122"/>
                <a:ea typeface="微软雅黑" panose="020B0503020204020204" pitchFamily="34" charset="-122"/>
              </a:rPr>
              <a:t>背景介绍</a:t>
            </a:r>
          </a:p>
        </p:txBody>
      </p:sp>
      <p:sp>
        <p:nvSpPr>
          <p:cNvPr id="9234" name="TextBox 68"/>
          <p:cNvSpPr txBox="1">
            <a:spLocks noChangeArrowheads="1"/>
          </p:cNvSpPr>
          <p:nvPr/>
        </p:nvSpPr>
        <p:spPr bwMode="auto">
          <a:xfrm>
            <a:off x="3689826" y="5444721"/>
            <a:ext cx="20923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000" b="1" dirty="0">
                <a:solidFill>
                  <a:schemeClr val="accent2"/>
                </a:solidFill>
                <a:latin typeface="微软雅黑" panose="020B0503020204020204" pitchFamily="34" charset="-122"/>
                <a:ea typeface="微软雅黑" panose="020B0503020204020204" pitchFamily="34" charset="-122"/>
              </a:rPr>
              <a:t>时间协同群体介绍</a:t>
            </a:r>
          </a:p>
        </p:txBody>
      </p:sp>
      <p:sp>
        <p:nvSpPr>
          <p:cNvPr id="9236" name="TextBox 70"/>
          <p:cNvSpPr txBox="1">
            <a:spLocks noChangeArrowheads="1"/>
          </p:cNvSpPr>
          <p:nvPr/>
        </p:nvSpPr>
        <p:spPr bwMode="auto">
          <a:xfrm>
            <a:off x="9262662" y="5506516"/>
            <a:ext cx="194945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000" b="1" dirty="0">
                <a:solidFill>
                  <a:schemeClr val="accent2"/>
                </a:solidFill>
                <a:latin typeface="微软雅黑" panose="020B0503020204020204" pitchFamily="34" charset="-122"/>
                <a:ea typeface="微软雅黑" panose="020B0503020204020204" pitchFamily="34" charset="-122"/>
              </a:rPr>
              <a:t>总结</a:t>
            </a:r>
          </a:p>
        </p:txBody>
      </p:sp>
      <p:sp>
        <p:nvSpPr>
          <p:cNvPr id="9237" name="Rectangle 3"/>
          <p:cNvSpPr txBox="1">
            <a:spLocks noChangeArrowheads="1"/>
          </p:cNvSpPr>
          <p:nvPr/>
        </p:nvSpPr>
        <p:spPr bwMode="auto">
          <a:xfrm>
            <a:off x="5203825" y="536575"/>
            <a:ext cx="153670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zh-CN" altLang="en-US" sz="3600" b="1">
                <a:solidFill>
                  <a:schemeClr val="accent2"/>
                </a:solidFill>
                <a:ea typeface="微软雅黑" panose="020B0503020204020204" pitchFamily="34" charset="-122"/>
              </a:rPr>
              <a:t>目录</a:t>
            </a:r>
          </a:p>
        </p:txBody>
      </p:sp>
      <p:sp>
        <p:nvSpPr>
          <p:cNvPr id="9238" name="Text Box 5"/>
          <p:cNvSpPr txBox="1">
            <a:spLocks noChangeArrowheads="1"/>
          </p:cNvSpPr>
          <p:nvPr/>
        </p:nvSpPr>
        <p:spPr bwMode="auto">
          <a:xfrm>
            <a:off x="5126038" y="1095375"/>
            <a:ext cx="169227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chemeClr val="accent2"/>
                </a:solidFill>
                <a:ea typeface="微软雅黑" panose="020B0503020204020204" pitchFamily="34" charset="-122"/>
              </a:rPr>
              <a:t>C</a:t>
            </a:r>
            <a:r>
              <a:rPr lang="zh-CN" altLang="en-US" sz="2400">
                <a:solidFill>
                  <a:schemeClr val="accent2"/>
                </a:solidFill>
                <a:ea typeface="微软雅黑" panose="020B0503020204020204" pitchFamily="34" charset="-122"/>
              </a:rPr>
              <a:t>ontents</a:t>
            </a:r>
          </a:p>
        </p:txBody>
      </p:sp>
    </p:spTree>
  </p:cSld>
  <p:clrMapOvr>
    <a:masterClrMapping/>
  </p:clrMapOvr>
  <p:transition spd="slow" advTm="856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100"/>
                                  </p:stCondLst>
                                  <p:childTnLst>
                                    <p:set>
                                      <p:cBhvr>
                                        <p:cTn id="6" dur="1" fill="hold">
                                          <p:stCondLst>
                                            <p:cond delay="0"/>
                                          </p:stCondLst>
                                        </p:cTn>
                                        <p:tgtEl>
                                          <p:spTgt spid="9232"/>
                                        </p:tgtEl>
                                        <p:attrNameLst>
                                          <p:attrName>style.visibility</p:attrName>
                                        </p:attrNameLst>
                                      </p:cBhvr>
                                      <p:to>
                                        <p:strVal val="visible"/>
                                      </p:to>
                                    </p:set>
                                    <p:anim calcmode="lin" valueType="num">
                                      <p:cBhvr additive="base">
                                        <p:cTn id="7" dur="500" fill="hold"/>
                                        <p:tgtEl>
                                          <p:spTgt spid="9232"/>
                                        </p:tgtEl>
                                        <p:attrNameLst>
                                          <p:attrName>ppt_x</p:attrName>
                                        </p:attrNameLst>
                                      </p:cBhvr>
                                      <p:tavLst>
                                        <p:tav tm="0">
                                          <p:val>
                                            <p:strVal val="1+#ppt_w/2"/>
                                          </p:val>
                                        </p:tav>
                                        <p:tav tm="100000">
                                          <p:val>
                                            <p:strVal val="#ppt_x"/>
                                          </p:val>
                                        </p:tav>
                                      </p:tavLst>
                                    </p:anim>
                                    <p:anim calcmode="lin" valueType="num">
                                      <p:cBhvr additive="base">
                                        <p:cTn id="8" dur="500" fill="hold"/>
                                        <p:tgtEl>
                                          <p:spTgt spid="9232"/>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100"/>
                                  </p:stCondLst>
                                  <p:childTnLst>
                                    <p:set>
                                      <p:cBhvr>
                                        <p:cTn id="10" dur="1" fill="hold">
                                          <p:stCondLst>
                                            <p:cond delay="0"/>
                                          </p:stCondLst>
                                        </p:cTn>
                                        <p:tgtEl>
                                          <p:spTgt spid="9233"/>
                                        </p:tgtEl>
                                        <p:attrNameLst>
                                          <p:attrName>style.visibility</p:attrName>
                                        </p:attrNameLst>
                                      </p:cBhvr>
                                      <p:to>
                                        <p:strVal val="visible"/>
                                      </p:to>
                                    </p:set>
                                    <p:anim calcmode="lin" valueType="num">
                                      <p:cBhvr additive="base">
                                        <p:cTn id="11" dur="500" fill="hold"/>
                                        <p:tgtEl>
                                          <p:spTgt spid="9233"/>
                                        </p:tgtEl>
                                        <p:attrNameLst>
                                          <p:attrName>ppt_x</p:attrName>
                                        </p:attrNameLst>
                                      </p:cBhvr>
                                      <p:tavLst>
                                        <p:tav tm="0">
                                          <p:val>
                                            <p:strVal val="1+#ppt_w/2"/>
                                          </p:val>
                                        </p:tav>
                                        <p:tav tm="100000">
                                          <p:val>
                                            <p:strVal val="#ppt_x"/>
                                          </p:val>
                                        </p:tav>
                                      </p:tavLst>
                                    </p:anim>
                                    <p:anim calcmode="lin" valueType="num">
                                      <p:cBhvr additive="base">
                                        <p:cTn id="12" dur="500" fill="hold"/>
                                        <p:tgtEl>
                                          <p:spTgt spid="9233"/>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100"/>
                                  </p:stCondLst>
                                  <p:childTnLst>
                                    <p:set>
                                      <p:cBhvr>
                                        <p:cTn id="14" dur="500" fill="hold">
                                          <p:stCondLst>
                                            <p:cond delay="0"/>
                                          </p:stCondLst>
                                        </p:cTn>
                                        <p:tgtEl>
                                          <p:spTgt spid="9234"/>
                                        </p:tgtEl>
                                        <p:attrNameLst>
                                          <p:attrName>style.visibility</p:attrName>
                                        </p:attrNameLst>
                                      </p:cBhvr>
                                      <p:to>
                                        <p:strVal val="visible"/>
                                      </p:to>
                                    </p:set>
                                    <p:anim calcmode="lin" valueType="num">
                                      <p:cBhvr additive="base">
                                        <p:cTn id="15" dur="500" fill="hold"/>
                                        <p:tgtEl>
                                          <p:spTgt spid="9234"/>
                                        </p:tgtEl>
                                        <p:attrNameLst>
                                          <p:attrName>ppt_x</p:attrName>
                                        </p:attrNameLst>
                                      </p:cBhvr>
                                      <p:tavLst>
                                        <p:tav tm="0">
                                          <p:val>
                                            <p:strVal val="1+#ppt_w/2"/>
                                          </p:val>
                                        </p:tav>
                                        <p:tav tm="100000">
                                          <p:val>
                                            <p:strVal val="#ppt_x"/>
                                          </p:val>
                                        </p:tav>
                                      </p:tavLst>
                                    </p:anim>
                                    <p:anim calcmode="lin" valueType="num">
                                      <p:cBhvr additive="base">
                                        <p:cTn id="16" dur="500" fill="hold"/>
                                        <p:tgtEl>
                                          <p:spTgt spid="9234"/>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100"/>
                                  </p:stCondLst>
                                  <p:childTnLst>
                                    <p:set>
                                      <p:cBhvr>
                                        <p:cTn id="18" dur="1" fill="hold">
                                          <p:stCondLst>
                                            <p:cond delay="0"/>
                                          </p:stCondLst>
                                        </p:cTn>
                                        <p:tgtEl>
                                          <p:spTgt spid="9236"/>
                                        </p:tgtEl>
                                        <p:attrNameLst>
                                          <p:attrName>style.visibility</p:attrName>
                                        </p:attrNameLst>
                                      </p:cBhvr>
                                      <p:to>
                                        <p:strVal val="visible"/>
                                      </p:to>
                                    </p:set>
                                    <p:anim calcmode="lin" valueType="num">
                                      <p:cBhvr additive="base">
                                        <p:cTn id="19" dur="500" fill="hold"/>
                                        <p:tgtEl>
                                          <p:spTgt spid="9236"/>
                                        </p:tgtEl>
                                        <p:attrNameLst>
                                          <p:attrName>ppt_x</p:attrName>
                                        </p:attrNameLst>
                                      </p:cBhvr>
                                      <p:tavLst>
                                        <p:tav tm="0">
                                          <p:val>
                                            <p:strVal val="1+#ppt_w/2"/>
                                          </p:val>
                                        </p:tav>
                                        <p:tav tm="100000">
                                          <p:val>
                                            <p:strVal val="#ppt_x"/>
                                          </p:val>
                                        </p:tav>
                                      </p:tavLst>
                                    </p:anim>
                                    <p:anim calcmode="lin" valueType="num">
                                      <p:cBhvr additive="base">
                                        <p:cTn id="20" dur="500" fill="hold"/>
                                        <p:tgtEl>
                                          <p:spTgt spid="9236"/>
                                        </p:tgtEl>
                                        <p:attrNameLst>
                                          <p:attrName>ppt_y</p:attrName>
                                        </p:attrNameLst>
                                      </p:cBhvr>
                                      <p:tavLst>
                                        <p:tav tm="0">
                                          <p:val>
                                            <p:strVal val="1+#ppt_h/2"/>
                                          </p:val>
                                        </p:tav>
                                        <p:tav tm="100000">
                                          <p:val>
                                            <p:strVal val="#ppt_y"/>
                                          </p:val>
                                        </p:tav>
                                      </p:tavLst>
                                    </p:anim>
                                  </p:childTnLst>
                                </p:cTn>
                              </p:par>
                            </p:childTnLst>
                          </p:cTn>
                        </p:par>
                        <p:par>
                          <p:cTn id="21" fill="hold">
                            <p:stCondLst>
                              <p:cond delay="600"/>
                            </p:stCondLst>
                            <p:childTnLst>
                              <p:par>
                                <p:cTn id="22" presetID="31" presetClass="entr" presetSubtype="0" fill="hold" grpId="0" nodeType="afterEffect">
                                  <p:stCondLst>
                                    <p:cond delay="0"/>
                                  </p:stCondLst>
                                  <p:childTnLst>
                                    <p:set>
                                      <p:cBhvr>
                                        <p:cTn id="23" dur="1" fill="hold">
                                          <p:stCondLst>
                                            <p:cond delay="0"/>
                                          </p:stCondLst>
                                        </p:cTn>
                                        <p:tgtEl>
                                          <p:spTgt spid="9237"/>
                                        </p:tgtEl>
                                        <p:attrNameLst>
                                          <p:attrName>style.visibility</p:attrName>
                                        </p:attrNameLst>
                                      </p:cBhvr>
                                      <p:to>
                                        <p:strVal val="visible"/>
                                      </p:to>
                                    </p:set>
                                    <p:anim calcmode="lin" valueType="num">
                                      <p:cBhvr>
                                        <p:cTn id="24" dur="300" fill="hold"/>
                                        <p:tgtEl>
                                          <p:spTgt spid="9237"/>
                                        </p:tgtEl>
                                        <p:attrNameLst>
                                          <p:attrName>ppt_w</p:attrName>
                                        </p:attrNameLst>
                                      </p:cBhvr>
                                      <p:tavLst>
                                        <p:tav tm="0">
                                          <p:val>
                                            <p:fltVal val="0"/>
                                          </p:val>
                                        </p:tav>
                                        <p:tav tm="100000">
                                          <p:val>
                                            <p:strVal val="#ppt_w"/>
                                          </p:val>
                                        </p:tav>
                                      </p:tavLst>
                                    </p:anim>
                                    <p:anim calcmode="lin" valueType="num">
                                      <p:cBhvr>
                                        <p:cTn id="25" dur="300" fill="hold"/>
                                        <p:tgtEl>
                                          <p:spTgt spid="9237"/>
                                        </p:tgtEl>
                                        <p:attrNameLst>
                                          <p:attrName>ppt_h</p:attrName>
                                        </p:attrNameLst>
                                      </p:cBhvr>
                                      <p:tavLst>
                                        <p:tav tm="0">
                                          <p:val>
                                            <p:fltVal val="0"/>
                                          </p:val>
                                        </p:tav>
                                        <p:tav tm="100000">
                                          <p:val>
                                            <p:strVal val="#ppt_h"/>
                                          </p:val>
                                        </p:tav>
                                      </p:tavLst>
                                    </p:anim>
                                    <p:anim calcmode="lin" valueType="num">
                                      <p:cBhvr>
                                        <p:cTn id="26" dur="300" fill="hold"/>
                                        <p:tgtEl>
                                          <p:spTgt spid="9237"/>
                                        </p:tgtEl>
                                        <p:attrNameLst>
                                          <p:attrName>style.rotation</p:attrName>
                                        </p:attrNameLst>
                                      </p:cBhvr>
                                      <p:tavLst>
                                        <p:tav tm="0">
                                          <p:val>
                                            <p:fltVal val="90"/>
                                          </p:val>
                                        </p:tav>
                                        <p:tav tm="100000">
                                          <p:val>
                                            <p:fltVal val="0"/>
                                          </p:val>
                                        </p:tav>
                                      </p:tavLst>
                                    </p:anim>
                                    <p:animEffect transition="in" filter="fade">
                                      <p:cBhvr>
                                        <p:cTn id="27" dur="300"/>
                                        <p:tgtEl>
                                          <p:spTgt spid="9237"/>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9238"/>
                                        </p:tgtEl>
                                        <p:attrNameLst>
                                          <p:attrName>style.visibility</p:attrName>
                                        </p:attrNameLst>
                                      </p:cBhvr>
                                      <p:to>
                                        <p:strVal val="visible"/>
                                      </p:to>
                                    </p:set>
                                    <p:anim calcmode="lin" valueType="num">
                                      <p:cBhvr>
                                        <p:cTn id="30" dur="300" fill="hold"/>
                                        <p:tgtEl>
                                          <p:spTgt spid="9238"/>
                                        </p:tgtEl>
                                        <p:attrNameLst>
                                          <p:attrName>ppt_w</p:attrName>
                                        </p:attrNameLst>
                                      </p:cBhvr>
                                      <p:tavLst>
                                        <p:tav tm="0">
                                          <p:val>
                                            <p:fltVal val="0"/>
                                          </p:val>
                                        </p:tav>
                                        <p:tav tm="100000">
                                          <p:val>
                                            <p:strVal val="#ppt_w"/>
                                          </p:val>
                                        </p:tav>
                                      </p:tavLst>
                                    </p:anim>
                                    <p:anim calcmode="lin" valueType="num">
                                      <p:cBhvr>
                                        <p:cTn id="31" dur="300" fill="hold"/>
                                        <p:tgtEl>
                                          <p:spTgt spid="9238"/>
                                        </p:tgtEl>
                                        <p:attrNameLst>
                                          <p:attrName>ppt_h</p:attrName>
                                        </p:attrNameLst>
                                      </p:cBhvr>
                                      <p:tavLst>
                                        <p:tav tm="0">
                                          <p:val>
                                            <p:fltVal val="0"/>
                                          </p:val>
                                        </p:tav>
                                        <p:tav tm="100000">
                                          <p:val>
                                            <p:strVal val="#ppt_h"/>
                                          </p:val>
                                        </p:tav>
                                      </p:tavLst>
                                    </p:anim>
                                    <p:anim calcmode="lin" valueType="num">
                                      <p:cBhvr>
                                        <p:cTn id="32" dur="300" fill="hold"/>
                                        <p:tgtEl>
                                          <p:spTgt spid="9238"/>
                                        </p:tgtEl>
                                        <p:attrNameLst>
                                          <p:attrName>style.rotation</p:attrName>
                                        </p:attrNameLst>
                                      </p:cBhvr>
                                      <p:tavLst>
                                        <p:tav tm="0">
                                          <p:val>
                                            <p:fltVal val="90"/>
                                          </p:val>
                                        </p:tav>
                                        <p:tav tm="100000">
                                          <p:val>
                                            <p:fltVal val="0"/>
                                          </p:val>
                                        </p:tav>
                                      </p:tavLst>
                                    </p:anim>
                                    <p:animEffect transition="in" filter="fade">
                                      <p:cBhvr>
                                        <p:cTn id="33" dur="300"/>
                                        <p:tgtEl>
                                          <p:spTgt spid="9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2" grpId="0" autoUpdateAnimBg="0"/>
      <p:bldP spid="9233" grpId="0" autoUpdateAnimBg="0"/>
      <p:bldP spid="9234" grpId="0" autoUpdateAnimBg="0"/>
      <p:bldP spid="9236" grpId="0" autoUpdateAnimBg="0"/>
      <p:bldP spid="9237" grpId="0" autoUpdateAnimBg="0"/>
      <p:bldP spid="9238"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13" y="2085851"/>
            <a:ext cx="516255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152" y="1907325"/>
            <a:ext cx="4772025"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21690" y="1049020"/>
            <a:ext cx="9125585" cy="645160"/>
          </a:xfrm>
          <a:prstGeom prst="rect">
            <a:avLst/>
          </a:prstGeom>
          <a:noFill/>
        </p:spPr>
        <p:txBody>
          <a:bodyPr wrap="square" rtlCol="0" anchor="t">
            <a:spAutoFit/>
          </a:bodyPr>
          <a:lstStyle/>
          <a:p>
            <a:r>
              <a:rPr lang="en-US" altLang="zh-CN" sz="3600" b="1"/>
              <a:t>l-φ</a:t>
            </a:r>
            <a:r>
              <a:rPr lang="zh-CN" altLang="en-US" sz="3600" b="1"/>
              <a:t>队形控制     和      </a:t>
            </a:r>
            <a:r>
              <a:rPr lang="en-US" altLang="zh-CN" sz="3600" b="1"/>
              <a:t>l-l</a:t>
            </a:r>
            <a:r>
              <a:rPr lang="zh-CN" altLang="en-US" sz="3600" b="1"/>
              <a:t>队形控制</a:t>
            </a:r>
          </a:p>
        </p:txBody>
      </p:sp>
      <p:sp>
        <p:nvSpPr>
          <p:cNvPr id="3" name="文本框 2"/>
          <p:cNvSpPr txBox="1"/>
          <p:nvPr/>
        </p:nvSpPr>
        <p:spPr>
          <a:xfrm>
            <a:off x="496570" y="1755140"/>
            <a:ext cx="10463530" cy="3538220"/>
          </a:xfrm>
          <a:prstGeom prst="rect">
            <a:avLst/>
          </a:prstGeom>
          <a:noFill/>
        </p:spPr>
        <p:txBody>
          <a:bodyPr wrap="square" rtlCol="0" anchor="t">
            <a:spAutoFit/>
          </a:bodyPr>
          <a:lstStyle/>
          <a:p>
            <a:r>
              <a:rPr lang="en-US" altLang="zh-CN" sz="3200">
                <a:sym typeface="+mn-ea"/>
              </a:rPr>
              <a:t>l-l</a:t>
            </a:r>
            <a:r>
              <a:rPr lang="zh-CN" altLang="en-US" sz="3200"/>
              <a:t>控制</a:t>
            </a:r>
            <a:r>
              <a:rPr lang="en-US" altLang="zh-CN" sz="3200"/>
              <a:t>:</a:t>
            </a:r>
            <a:r>
              <a:rPr lang="zh-CN" altLang="en-US" sz="3200"/>
              <a:t>是通过控制领导者和两个跟随者之间的距离</a:t>
            </a:r>
            <a:r>
              <a:rPr lang="en-US" altLang="zh-CN" sz="3200"/>
              <a:t>l</a:t>
            </a:r>
            <a:r>
              <a:rPr lang="zh-CN" altLang="en-US" sz="3200"/>
              <a:t>来进行队形的控制；</a:t>
            </a:r>
          </a:p>
          <a:p>
            <a:r>
              <a:rPr lang="en-US" altLang="zh-CN" sz="3200">
                <a:sym typeface="+mn-ea"/>
              </a:rPr>
              <a:t>l-φ</a:t>
            </a:r>
            <a:r>
              <a:rPr lang="zh-CN" altLang="en-US" sz="3200"/>
              <a:t>控制</a:t>
            </a:r>
            <a:r>
              <a:rPr lang="en-US" altLang="zh-CN" sz="3200"/>
              <a:t>:</a:t>
            </a:r>
            <a:r>
              <a:rPr lang="zh-CN" altLang="en-US" sz="3200"/>
              <a:t>是指通过控制领导者和跟随者相对角度炉和距离</a:t>
            </a:r>
            <a:r>
              <a:rPr lang="en-US" altLang="zh-CN" sz="3200"/>
              <a:t>l</a:t>
            </a:r>
            <a:r>
              <a:rPr lang="zh-CN" altLang="en-US" sz="3200"/>
              <a:t>来进行队形控制。</a:t>
            </a:r>
          </a:p>
          <a:p>
            <a:r>
              <a:rPr lang="zh-CN" altLang="en-US" sz="3200"/>
              <a:t>跟随领导者法是将整个系统的全局编队问题，划分为局部领导者与跟随者之间的问题，领导者的运动轨迹决定整个队形的运动轨迹，编队控制相对比较简单</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37795" y="1750695"/>
            <a:ext cx="5918835" cy="4238625"/>
          </a:xfrm>
          <a:prstGeom prst="rect">
            <a:avLst/>
          </a:prstGeom>
        </p:spPr>
      </p:pic>
      <p:pic>
        <p:nvPicPr>
          <p:cNvPr id="3" name="图片 2"/>
          <p:cNvPicPr>
            <a:picLocks noChangeAspect="1"/>
          </p:cNvPicPr>
          <p:nvPr/>
        </p:nvPicPr>
        <p:blipFill>
          <a:blip r:embed="rId3"/>
          <a:stretch>
            <a:fillRect/>
          </a:stretch>
        </p:blipFill>
        <p:spPr>
          <a:xfrm>
            <a:off x="5780405" y="1750695"/>
            <a:ext cx="6377940" cy="4238625"/>
          </a:xfrm>
          <a:prstGeom prst="rect">
            <a:avLst/>
          </a:prstGeom>
        </p:spPr>
      </p:pic>
      <p:sp>
        <p:nvSpPr>
          <p:cNvPr id="4" name="文本框 3"/>
          <p:cNvSpPr txBox="1"/>
          <p:nvPr/>
        </p:nvSpPr>
        <p:spPr>
          <a:xfrm>
            <a:off x="3777615" y="1223010"/>
            <a:ext cx="5932805" cy="368300"/>
          </a:xfrm>
          <a:prstGeom prst="rect">
            <a:avLst/>
          </a:prstGeom>
          <a:noFill/>
        </p:spPr>
        <p:txBody>
          <a:bodyPr wrap="square" rtlCol="0" anchor="t">
            <a:spAutoFit/>
          </a:bodyPr>
          <a:lstStyle/>
          <a:p>
            <a:r>
              <a:rPr lang="zh-CN" altLang="en-US"/>
              <a:t>这里我们加入虚拟跟随点</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38837" y="940078"/>
            <a:ext cx="7165744" cy="923330"/>
          </a:xfrm>
          <a:prstGeom prst="rect">
            <a:avLst/>
          </a:prstGeom>
        </p:spPr>
        <p:txBody>
          <a:bodyPr wrap="none">
            <a:spAutoFit/>
          </a:bodyPr>
          <a:lstStyle/>
          <a:p>
            <a:r>
              <a:rPr lang="zh-CN" altLang="en-US" dirty="0"/>
              <a:t>融合算法</a:t>
            </a:r>
            <a:r>
              <a:rPr lang="en-US" altLang="zh-CN" dirty="0"/>
              <a:t>----</a:t>
            </a:r>
          </a:p>
          <a:p>
            <a:r>
              <a:rPr lang="zh-CN" altLang="en-US" b="1" dirty="0"/>
              <a:t>原来人工势场（</a:t>
            </a:r>
            <a:r>
              <a:rPr lang="en-US" altLang="zh-CN" b="1" dirty="0"/>
              <a:t>Artificial Potential Field</a:t>
            </a:r>
            <a:r>
              <a:rPr lang="zh-CN" altLang="en-US" b="1" dirty="0"/>
              <a:t>）的编队控制方法存在缺陷</a:t>
            </a:r>
          </a:p>
          <a:p>
            <a:endParaRPr lang="zh-CN" altLang="en-US" dirty="0"/>
          </a:p>
        </p:txBody>
      </p:sp>
      <p:sp>
        <p:nvSpPr>
          <p:cNvPr id="4" name="矩形 3"/>
          <p:cNvSpPr/>
          <p:nvPr/>
        </p:nvSpPr>
        <p:spPr>
          <a:xfrm>
            <a:off x="508515" y="1865891"/>
            <a:ext cx="8238614" cy="830997"/>
          </a:xfrm>
          <a:prstGeom prst="rect">
            <a:avLst/>
          </a:prstGeom>
        </p:spPr>
        <p:txBody>
          <a:bodyPr wrap="square">
            <a:spAutoFit/>
          </a:bodyPr>
          <a:lstStyle/>
          <a:p>
            <a:r>
              <a:rPr lang="zh-CN" altLang="en-US" sz="2400" dirty="0"/>
              <a:t>多智能体编队运动时无法维持编队队形。</a:t>
            </a:r>
          </a:p>
          <a:p>
            <a:r>
              <a:rPr lang="zh-CN" altLang="en-US" sz="2400" dirty="0"/>
              <a:t>多个智能体形成编队时，无法自动保持队形</a:t>
            </a:r>
          </a:p>
        </p:txBody>
      </p:sp>
      <p:sp>
        <p:nvSpPr>
          <p:cNvPr id="5" name="矩形 4"/>
          <p:cNvSpPr/>
          <p:nvPr/>
        </p:nvSpPr>
        <p:spPr>
          <a:xfrm rot="10800000" flipV="1">
            <a:off x="416099" y="3251948"/>
            <a:ext cx="6567656" cy="2246769"/>
          </a:xfrm>
          <a:prstGeom prst="rect">
            <a:avLst/>
          </a:prstGeom>
        </p:spPr>
        <p:txBody>
          <a:bodyPr wrap="square">
            <a:spAutoFit/>
          </a:bodyPr>
          <a:lstStyle/>
          <a:p>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在这里我们将其他参与编队行为的机器人同样视为障碍物，有效防止了碰撞行为的发生。</a:t>
            </a:r>
            <a:r>
              <a:rPr lang="zh-CN" altLang="en-US" sz="2800" b="1" dirty="0">
                <a:solidFill>
                  <a:schemeClr val="accent1"/>
                </a:solidFill>
                <a:sym typeface="+mn-ea"/>
              </a:rPr>
              <a:t>并且</a:t>
            </a:r>
            <a:r>
              <a:rPr lang="zh-CN" altLang="en-US" sz="2800" b="1" dirty="0">
                <a:solidFill>
                  <a:schemeClr val="accent1"/>
                </a:solidFill>
              </a:rPr>
              <a:t>将智能体本身之间的作用添加到合力中，使之维持编队队形。</a:t>
            </a:r>
          </a:p>
          <a:p>
            <a:endParaRPr lang="en-US" altLang="zh-CN"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353" y="1866639"/>
            <a:ext cx="5256519" cy="429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8294360" cy="5331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9441" y="1412776"/>
            <a:ext cx="4709407" cy="470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445" y="1387895"/>
            <a:ext cx="4712355" cy="47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7247" y="1448250"/>
            <a:ext cx="4787975" cy="478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8341" y="1431482"/>
            <a:ext cx="4787975" cy="478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6239" y="1423413"/>
            <a:ext cx="4747740" cy="4747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0866" y="1844824"/>
            <a:ext cx="4774341" cy="4774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5" name="TextBox 27"/>
          <p:cNvSpPr txBox="1">
            <a:spLocks noChangeArrowheads="1"/>
          </p:cNvSpPr>
          <p:nvPr/>
        </p:nvSpPr>
        <p:spPr bwMode="auto">
          <a:xfrm>
            <a:off x="265733" y="980728"/>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1"/>
                </a:solidFill>
                <a:latin typeface="微软雅黑" panose="020B0503020204020204" pitchFamily="34" charset="-122"/>
                <a:ea typeface="微软雅黑" panose="020B0503020204020204" pitchFamily="34" charset="-122"/>
              </a:rPr>
              <a:t>面对时间协同的机群效率优化</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91" y="1574016"/>
            <a:ext cx="3589044" cy="216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41" y="2239211"/>
            <a:ext cx="17526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4485" y="1633364"/>
            <a:ext cx="3531258" cy="204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27"/>
          <p:cNvSpPr txBox="1">
            <a:spLocks noChangeArrowheads="1"/>
          </p:cNvSpPr>
          <p:nvPr/>
        </p:nvSpPr>
        <p:spPr bwMode="auto">
          <a:xfrm>
            <a:off x="1348727" y="4083946"/>
            <a:ext cx="23086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accent1"/>
                </a:solidFill>
                <a:latin typeface="微软雅黑" panose="020B0503020204020204" pitchFamily="34" charset="-122"/>
                <a:ea typeface="微软雅黑" panose="020B0503020204020204" pitchFamily="34" charset="-122"/>
              </a:rPr>
              <a:t>1.</a:t>
            </a:r>
            <a:r>
              <a:rPr lang="zh-CN" altLang="en-US" sz="2400" b="1" dirty="0">
                <a:solidFill>
                  <a:schemeClr val="accent1"/>
                </a:solidFill>
                <a:latin typeface="微软雅黑" panose="020B0503020204020204" pitchFamily="34" charset="-122"/>
                <a:ea typeface="微软雅黑" panose="020B0503020204020204" pitchFamily="34" charset="-122"/>
              </a:rPr>
              <a:t>提高时间效率</a:t>
            </a:r>
          </a:p>
        </p:txBody>
      </p:sp>
      <p:sp>
        <p:nvSpPr>
          <p:cNvPr id="11" name="TextBox 27"/>
          <p:cNvSpPr txBox="1">
            <a:spLocks noChangeArrowheads="1"/>
          </p:cNvSpPr>
          <p:nvPr/>
        </p:nvSpPr>
        <p:spPr bwMode="auto">
          <a:xfrm>
            <a:off x="4993742" y="4083946"/>
            <a:ext cx="2924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accent1"/>
                </a:solidFill>
                <a:latin typeface="微软雅黑" panose="020B0503020204020204" pitchFamily="34" charset="-122"/>
                <a:ea typeface="微软雅黑" panose="020B0503020204020204" pitchFamily="34" charset="-122"/>
              </a:rPr>
              <a:t>2.</a:t>
            </a:r>
            <a:r>
              <a:rPr lang="zh-CN" altLang="en-US" sz="2400" b="1" dirty="0">
                <a:solidFill>
                  <a:schemeClr val="accent1"/>
                </a:solidFill>
                <a:latin typeface="微软雅黑" panose="020B0503020204020204" pitchFamily="34" charset="-122"/>
                <a:ea typeface="微软雅黑" panose="020B0503020204020204" pitchFamily="34" charset="-122"/>
              </a:rPr>
              <a:t>提高能源利用效率</a:t>
            </a:r>
          </a:p>
        </p:txBody>
      </p:sp>
      <p:sp>
        <p:nvSpPr>
          <p:cNvPr id="12" name="TextBox 27"/>
          <p:cNvSpPr txBox="1">
            <a:spLocks noChangeArrowheads="1"/>
          </p:cNvSpPr>
          <p:nvPr/>
        </p:nvSpPr>
        <p:spPr bwMode="auto">
          <a:xfrm>
            <a:off x="1204290" y="4664365"/>
            <a:ext cx="59170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1"/>
                </a:solidFill>
                <a:latin typeface="微软雅黑" panose="020B0503020204020204" pitchFamily="34" charset="-122"/>
                <a:ea typeface="微软雅黑" panose="020B0503020204020204" pitchFamily="34" charset="-122"/>
              </a:rPr>
              <a:t>假设无人机 </a:t>
            </a:r>
            <a:r>
              <a:rPr lang="en-US" altLang="zh-CN" sz="2400" b="1" dirty="0">
                <a:solidFill>
                  <a:schemeClr val="accent1"/>
                </a:solidFill>
                <a:latin typeface="微软雅黑" panose="020B0503020204020204" pitchFamily="34" charset="-122"/>
                <a:ea typeface="微软雅黑" panose="020B0503020204020204" pitchFamily="34" charset="-122"/>
              </a:rPr>
              <a:t>Xi </a:t>
            </a:r>
            <a:r>
              <a:rPr lang="zh-CN" altLang="en-US" sz="2400" b="1" dirty="0">
                <a:solidFill>
                  <a:schemeClr val="accent1"/>
                </a:solidFill>
                <a:latin typeface="微软雅黑" panose="020B0503020204020204" pitchFamily="34" charset="-122"/>
                <a:ea typeface="微软雅黑" panose="020B0503020204020204" pitchFamily="34" charset="-122"/>
              </a:rPr>
              <a:t>完成编队变换的 路程为 </a:t>
            </a:r>
            <a:r>
              <a:rPr lang="en-US" altLang="zh-CN" sz="2400" b="1" dirty="0">
                <a:solidFill>
                  <a:schemeClr val="accent1"/>
                </a:solidFill>
                <a:latin typeface="微软雅黑" panose="020B0503020204020204" pitchFamily="34" charset="-122"/>
                <a:ea typeface="微软雅黑" panose="020B0503020204020204" pitchFamily="34" charset="-122"/>
              </a:rPr>
              <a:t>Si </a:t>
            </a:r>
          </a:p>
          <a:p>
            <a:pPr eaLnBrk="1" hangingPunct="1"/>
            <a:r>
              <a:rPr lang="en-US" altLang="zh-CN" sz="2400" b="1" dirty="0">
                <a:solidFill>
                  <a:schemeClr val="accent1"/>
                </a:solidFill>
                <a:latin typeface="微软雅黑" panose="020B0503020204020204" pitchFamily="34" charset="-122"/>
                <a:ea typeface="微软雅黑" panose="020B0503020204020204" pitchFamily="34" charset="-122"/>
              </a:rPr>
              <a:t>                                               </a:t>
            </a:r>
            <a:r>
              <a:rPr lang="zh-CN" altLang="en-US" sz="2400" b="1" dirty="0">
                <a:solidFill>
                  <a:schemeClr val="accent1"/>
                </a:solidFill>
                <a:latin typeface="微软雅黑" panose="020B0503020204020204" pitchFamily="34" charset="-122"/>
                <a:ea typeface="微软雅黑" panose="020B0503020204020204" pitchFamily="34" charset="-122"/>
              </a:rPr>
              <a:t>时间为 </a:t>
            </a:r>
            <a:r>
              <a:rPr lang="en-US" altLang="zh-CN" sz="2400" b="1" dirty="0">
                <a:solidFill>
                  <a:schemeClr val="accent1"/>
                </a:solidFill>
                <a:latin typeface="微软雅黑" panose="020B0503020204020204" pitchFamily="34" charset="-122"/>
                <a:ea typeface="微软雅黑" panose="020B0503020204020204" pitchFamily="34" charset="-122"/>
              </a:rPr>
              <a:t>Ti</a:t>
            </a:r>
          </a:p>
          <a:p>
            <a:pPr eaLnBrk="1" hangingPunct="1"/>
            <a:r>
              <a:rPr lang="en-US" altLang="zh-CN" sz="2400" b="1" dirty="0">
                <a:solidFill>
                  <a:schemeClr val="accent1"/>
                </a:solidFill>
                <a:latin typeface="微软雅黑" panose="020B0503020204020204" pitchFamily="34" charset="-122"/>
                <a:ea typeface="微软雅黑" panose="020B0503020204020204" pitchFamily="34" charset="-122"/>
              </a:rPr>
              <a:t>                                               </a:t>
            </a:r>
            <a:r>
              <a:rPr lang="zh-CN" altLang="en-US" sz="2400" b="1" dirty="0">
                <a:solidFill>
                  <a:schemeClr val="accent1"/>
                </a:solidFill>
                <a:latin typeface="微软雅黑" panose="020B0503020204020204" pitchFamily="34" charset="-122"/>
                <a:ea typeface="微软雅黑" panose="020B0503020204020204" pitchFamily="34" charset="-122"/>
              </a:rPr>
              <a:t>耗能为 </a:t>
            </a:r>
            <a:r>
              <a:rPr lang="en-US" altLang="zh-CN" sz="2400" b="1" dirty="0">
                <a:solidFill>
                  <a:schemeClr val="accent1"/>
                </a:solidFill>
                <a:latin typeface="微软雅黑" panose="020B0503020204020204" pitchFamily="34" charset="-122"/>
                <a:ea typeface="微软雅黑" panose="020B0503020204020204" pitchFamily="34" charset="-122"/>
              </a:rPr>
              <a:t>Wi</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par>
                          <p:cTn id="27" fill="hold">
                            <p:stCondLst>
                              <p:cond delay="2339"/>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5"/>
                                        </p:tgtEl>
                                        <p:attrNameLst>
                                          <p:attrName>style.visibility</p:attrName>
                                        </p:attrNameLst>
                                      </p:cBhvr>
                                      <p:to>
                                        <p:strVal val="visible"/>
                                      </p:to>
                                    </p:set>
                                    <p:anim calcmode="lin" valueType="num">
                                      <p:cBhvr>
                                        <p:cTn id="30"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1" dur="400" fill="hold"/>
                                        <p:tgtEl>
                                          <p:spTgt spid="5"/>
                                        </p:tgtEl>
                                        <p:attrNameLst>
                                          <p:attrName>ppt_y</p:attrName>
                                        </p:attrNameLst>
                                      </p:cBhvr>
                                      <p:tavLst>
                                        <p:tav tm="0">
                                          <p:val>
                                            <p:strVal val="#ppt_y"/>
                                          </p:val>
                                        </p:tav>
                                        <p:tav tm="100000">
                                          <p:val>
                                            <p:strVal val="#ppt_y"/>
                                          </p:val>
                                        </p:tav>
                                      </p:tavLst>
                                    </p:anim>
                                    <p:anim calcmode="lin" valueType="num">
                                      <p:cBhvr>
                                        <p:cTn id="32"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3"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4" dur="400" tmFilter="0,0; .5, 1; 1, 1"/>
                                        <p:tgtEl>
                                          <p:spTgt spid="5"/>
                                        </p:tgtEl>
                                      </p:cBhvr>
                                    </p:animEffect>
                                  </p:childTnLst>
                                </p:cTn>
                              </p:par>
                            </p:childTnLst>
                          </p:cTn>
                        </p:par>
                        <p:par>
                          <p:cTn id="35" fill="hold">
                            <p:stCondLst>
                              <p:cond delay="322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0"/>
                                        </p:tgtEl>
                                        <p:attrNameLst>
                                          <p:attrName>style.visibility</p:attrName>
                                        </p:attrNameLst>
                                      </p:cBhvr>
                                      <p:to>
                                        <p:strVal val="visible"/>
                                      </p:to>
                                    </p:set>
                                    <p:anim calcmode="lin" valueType="num">
                                      <p:cBhvr>
                                        <p:cTn id="38" dur="4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9" dur="400" fill="hold"/>
                                        <p:tgtEl>
                                          <p:spTgt spid="10"/>
                                        </p:tgtEl>
                                        <p:attrNameLst>
                                          <p:attrName>ppt_y</p:attrName>
                                        </p:attrNameLst>
                                      </p:cBhvr>
                                      <p:tavLst>
                                        <p:tav tm="0">
                                          <p:val>
                                            <p:strVal val="#ppt_y"/>
                                          </p:val>
                                        </p:tav>
                                        <p:tav tm="100000">
                                          <p:val>
                                            <p:strVal val="#ppt_y"/>
                                          </p:val>
                                        </p:tav>
                                      </p:tavLst>
                                    </p:anim>
                                    <p:anim calcmode="lin" valueType="num">
                                      <p:cBhvr>
                                        <p:cTn id="40" dur="4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1" dur="4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2" dur="400" tmFilter="0,0; .5, 1; 1, 1"/>
                                        <p:tgtEl>
                                          <p:spTgt spid="10"/>
                                        </p:tgtEl>
                                      </p:cBhvr>
                                    </p:animEffect>
                                  </p:childTnLst>
                                </p:cTn>
                              </p:par>
                            </p:childTnLst>
                          </p:cTn>
                        </p:par>
                        <p:par>
                          <p:cTn id="43" fill="hold">
                            <p:stCondLst>
                              <p:cond delay="3899"/>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11"/>
                                        </p:tgtEl>
                                        <p:attrNameLst>
                                          <p:attrName>style.visibility</p:attrName>
                                        </p:attrNameLst>
                                      </p:cBhvr>
                                      <p:to>
                                        <p:strVal val="visible"/>
                                      </p:to>
                                    </p:set>
                                    <p:anim calcmode="lin" valueType="num">
                                      <p:cBhvr>
                                        <p:cTn id="46" dur="4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7" dur="400" fill="hold"/>
                                        <p:tgtEl>
                                          <p:spTgt spid="11"/>
                                        </p:tgtEl>
                                        <p:attrNameLst>
                                          <p:attrName>ppt_y</p:attrName>
                                        </p:attrNameLst>
                                      </p:cBhvr>
                                      <p:tavLst>
                                        <p:tav tm="0">
                                          <p:val>
                                            <p:strVal val="#ppt_y"/>
                                          </p:val>
                                        </p:tav>
                                        <p:tav tm="100000">
                                          <p:val>
                                            <p:strVal val="#ppt_y"/>
                                          </p:val>
                                        </p:tav>
                                      </p:tavLst>
                                    </p:anim>
                                    <p:anim calcmode="lin" valueType="num">
                                      <p:cBhvr>
                                        <p:cTn id="48" dur="4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9" dur="4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0" dur="400" tmFilter="0,0; .5, 1; 1, 1"/>
                                        <p:tgtEl>
                                          <p:spTgt spid="11"/>
                                        </p:tgtEl>
                                      </p:cBhvr>
                                    </p:animEffect>
                                  </p:childTnLst>
                                </p:cTn>
                              </p:par>
                            </p:childTnLst>
                          </p:cTn>
                        </p:par>
                        <p:par>
                          <p:cTn id="51" fill="hold">
                            <p:stCondLst>
                              <p:cond delay="466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12"/>
                                        </p:tgtEl>
                                        <p:attrNameLst>
                                          <p:attrName>style.visibility</p:attrName>
                                        </p:attrNameLst>
                                      </p:cBhvr>
                                      <p:to>
                                        <p:strVal val="visible"/>
                                      </p:to>
                                    </p:set>
                                    <p:anim calcmode="lin" valueType="num">
                                      <p:cBhvr>
                                        <p:cTn id="54" dur="4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5" dur="400" fill="hold"/>
                                        <p:tgtEl>
                                          <p:spTgt spid="12"/>
                                        </p:tgtEl>
                                        <p:attrNameLst>
                                          <p:attrName>ppt_y</p:attrName>
                                        </p:attrNameLst>
                                      </p:cBhvr>
                                      <p:tavLst>
                                        <p:tav tm="0">
                                          <p:val>
                                            <p:strVal val="#ppt_y"/>
                                          </p:val>
                                        </p:tav>
                                        <p:tav tm="100000">
                                          <p:val>
                                            <p:strVal val="#ppt_y"/>
                                          </p:val>
                                        </p:tav>
                                      </p:tavLst>
                                    </p:anim>
                                    <p:anim calcmode="lin" valueType="num">
                                      <p:cBhvr>
                                        <p:cTn id="56" dur="4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7" dur="4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58" dur="4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P spid="5" grpId="0" autoUpdateAnimBg="0"/>
      <p:bldP spid="10" grpId="0" autoUpdateAnimBg="0"/>
      <p:bldP spid="11" grpId="0" autoUpdateAnimBg="0"/>
      <p:bldP spid="1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20700" y="3499485"/>
            <a:ext cx="5528945" cy="1249680"/>
          </a:xfrm>
          <a:prstGeom prst="rect">
            <a:avLst/>
          </a:prstGeom>
        </p:spPr>
      </p:pic>
      <p:sp>
        <p:nvSpPr>
          <p:cNvPr id="4" name="文本框 3"/>
          <p:cNvSpPr txBox="1"/>
          <p:nvPr/>
        </p:nvSpPr>
        <p:spPr>
          <a:xfrm>
            <a:off x="1534160" y="1494790"/>
            <a:ext cx="2316480" cy="521970"/>
          </a:xfrm>
          <a:prstGeom prst="rect">
            <a:avLst/>
          </a:prstGeom>
          <a:noFill/>
        </p:spPr>
        <p:txBody>
          <a:bodyPr wrap="none" rtlCol="0" anchor="t">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sym typeface="+mn-ea"/>
              </a:rPr>
              <a:t>最小能耗公式</a:t>
            </a:r>
          </a:p>
        </p:txBody>
      </p:sp>
      <p:sp>
        <p:nvSpPr>
          <p:cNvPr id="5" name="文本框 4"/>
          <p:cNvSpPr txBox="1"/>
          <p:nvPr/>
        </p:nvSpPr>
        <p:spPr>
          <a:xfrm>
            <a:off x="8239760" y="1494790"/>
            <a:ext cx="2422525" cy="521970"/>
          </a:xfrm>
          <a:prstGeom prst="rect">
            <a:avLst/>
          </a:prstGeom>
          <a:noFill/>
        </p:spPr>
        <p:txBody>
          <a:bodyPr wrap="none" rtlCol="0" anchor="t">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sym typeface="+mn-ea"/>
              </a:rPr>
              <a:t>最短时间公式 </a:t>
            </a:r>
          </a:p>
        </p:txBody>
      </p:sp>
      <p:pic>
        <p:nvPicPr>
          <p:cNvPr id="6" name="图片 5"/>
          <p:cNvPicPr>
            <a:picLocks noChangeAspect="1"/>
          </p:cNvPicPr>
          <p:nvPr/>
        </p:nvPicPr>
        <p:blipFill>
          <a:blip r:embed="rId3"/>
          <a:stretch>
            <a:fillRect/>
          </a:stretch>
        </p:blipFill>
        <p:spPr>
          <a:xfrm>
            <a:off x="539750" y="2308225"/>
            <a:ext cx="1114425" cy="738505"/>
          </a:xfrm>
          <a:prstGeom prst="rect">
            <a:avLst/>
          </a:prstGeom>
        </p:spPr>
      </p:pic>
      <p:pic>
        <p:nvPicPr>
          <p:cNvPr id="8" name="图片 7"/>
          <p:cNvPicPr>
            <a:picLocks noChangeAspect="1"/>
          </p:cNvPicPr>
          <p:nvPr/>
        </p:nvPicPr>
        <p:blipFill>
          <a:blip r:embed="rId4"/>
          <a:stretch>
            <a:fillRect/>
          </a:stretch>
        </p:blipFill>
        <p:spPr>
          <a:xfrm>
            <a:off x="3674745" y="2354580"/>
            <a:ext cx="1361440" cy="645795"/>
          </a:xfrm>
          <a:prstGeom prst="rect">
            <a:avLst/>
          </a:prstGeom>
        </p:spPr>
      </p:pic>
      <p:pic>
        <p:nvPicPr>
          <p:cNvPr id="9" name="图片 8"/>
          <p:cNvPicPr>
            <a:picLocks noChangeAspect="1"/>
          </p:cNvPicPr>
          <p:nvPr/>
        </p:nvPicPr>
        <p:blipFill>
          <a:blip r:embed="rId5"/>
          <a:stretch>
            <a:fillRect/>
          </a:stretch>
        </p:blipFill>
        <p:spPr>
          <a:xfrm>
            <a:off x="7070090" y="2169795"/>
            <a:ext cx="1554480" cy="1015365"/>
          </a:xfrm>
          <a:prstGeom prst="rect">
            <a:avLst/>
          </a:prstGeom>
        </p:spPr>
      </p:pic>
      <p:pic>
        <p:nvPicPr>
          <p:cNvPr id="11" name="图片 10"/>
          <p:cNvPicPr>
            <a:picLocks noChangeAspect="1"/>
          </p:cNvPicPr>
          <p:nvPr/>
        </p:nvPicPr>
        <p:blipFill>
          <a:blip r:embed="rId6"/>
          <a:stretch>
            <a:fillRect/>
          </a:stretch>
        </p:blipFill>
        <p:spPr>
          <a:xfrm>
            <a:off x="7070090" y="3499485"/>
            <a:ext cx="3592195" cy="1186815"/>
          </a:xfrm>
          <a:prstGeom prst="rect">
            <a:avLst/>
          </a:prstGeom>
        </p:spPr>
      </p:pic>
      <p:pic>
        <p:nvPicPr>
          <p:cNvPr id="12" name="图片 11"/>
          <p:cNvPicPr>
            <a:picLocks noChangeAspect="1"/>
          </p:cNvPicPr>
          <p:nvPr/>
        </p:nvPicPr>
        <p:blipFill>
          <a:blip r:embed="rId7"/>
          <a:stretch>
            <a:fillRect/>
          </a:stretch>
        </p:blipFill>
        <p:spPr>
          <a:xfrm>
            <a:off x="7070090" y="5075555"/>
            <a:ext cx="3103245" cy="755015"/>
          </a:xfrm>
          <a:prstGeom prst="rect">
            <a:avLst/>
          </a:prstGeom>
        </p:spPr>
      </p:pic>
      <p:pic>
        <p:nvPicPr>
          <p:cNvPr id="13" name="图片 12"/>
          <p:cNvPicPr>
            <a:picLocks noChangeAspect="1"/>
          </p:cNvPicPr>
          <p:nvPr/>
        </p:nvPicPr>
        <p:blipFill>
          <a:blip r:embed="rId8"/>
          <a:stretch>
            <a:fillRect/>
          </a:stretch>
        </p:blipFill>
        <p:spPr>
          <a:xfrm>
            <a:off x="721995" y="5257165"/>
            <a:ext cx="5125720" cy="573405"/>
          </a:xfrm>
          <a:prstGeom prst="rect">
            <a:avLst/>
          </a:prstGeom>
        </p:spPr>
      </p:pic>
      <p:pic>
        <p:nvPicPr>
          <p:cNvPr id="14" name="图片 13"/>
          <p:cNvPicPr>
            <a:picLocks noChangeAspect="1"/>
          </p:cNvPicPr>
          <p:nvPr/>
        </p:nvPicPr>
        <p:blipFill>
          <a:blip r:embed="rId9"/>
          <a:stretch>
            <a:fillRect/>
          </a:stretch>
        </p:blipFill>
        <p:spPr>
          <a:xfrm>
            <a:off x="2179320" y="2522220"/>
            <a:ext cx="1176020" cy="52451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750887" y="1538605"/>
            <a:ext cx="5080000" cy="645160"/>
          </a:xfrm>
          <a:prstGeom prst="rect">
            <a:avLst/>
          </a:prstGeom>
          <a:noFill/>
          <a:ln w="9525">
            <a:noFill/>
          </a:ln>
        </p:spPr>
        <p:txBody>
          <a:bodyPr>
            <a:spAutoFit/>
          </a:bodyPr>
          <a:lstStyle/>
          <a:p>
            <a:pPr marL="0" indent="0"/>
            <a:r>
              <a:rPr lang="zh-CN" altLang="en-US" sz="1800" b="0">
                <a:latin typeface="宋体" panose="02010600030101010101" pitchFamily="2" charset="-122"/>
                <a:ea typeface="宋体" panose="02010600030101010101" pitchFamily="2" charset="-122"/>
                <a:cs typeface="宋体" panose="02010600030101010101" pitchFamily="2" charset="-122"/>
              </a:rPr>
              <a:t>三维空间位置变量</a:t>
            </a:r>
            <a:r>
              <a:rPr lang="zh-CN" altLang="en-US" sz="1800" b="0" i="1">
                <a:latin typeface="Times New Roman" panose="02020603050405020304" charset="0"/>
                <a:cs typeface="Times New Roman" panose="02020603050405020304" charset="0"/>
              </a:rPr>
              <a:t> </a:t>
            </a:r>
            <a:r>
              <a:rPr lang="en-US" altLang="zh-CN" sz="1800" b="0" i="1">
                <a:latin typeface="Times New Roman" panose="02020603050405020304" charset="0"/>
                <a:cs typeface="Times New Roman" panose="02020603050405020304" charset="0"/>
              </a:rPr>
              <a:t>A</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和</a:t>
            </a:r>
            <a:r>
              <a:rPr lang="zh-CN" altLang="en-US" sz="1800" b="0" i="1">
                <a:latin typeface="Times New Roman" panose="02020603050405020304" charset="0"/>
                <a:cs typeface="Times New Roman" panose="02020603050405020304" charset="0"/>
              </a:rPr>
              <a:t> </a:t>
            </a:r>
            <a:r>
              <a:rPr lang="en-US" altLang="zh-CN" sz="1800" b="0" i="1">
                <a:latin typeface="Times New Roman" panose="02020603050405020304" charset="0"/>
                <a:cs typeface="Times New Roman" panose="02020603050405020304" charset="0"/>
              </a:rPr>
              <a:t>B</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可简化为二维平面</a:t>
            </a:r>
          </a:p>
          <a:p>
            <a:pPr marL="0" indent="0"/>
            <a:endParaRPr lang="zh-CN" altLang="en-US" sz="1800" b="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902017" y="2000567"/>
            <a:ext cx="5080000" cy="398780"/>
          </a:xfrm>
          <a:prstGeom prst="rect">
            <a:avLst/>
          </a:prstGeom>
          <a:noFill/>
          <a:ln w="9525">
            <a:noFill/>
          </a:ln>
        </p:spPr>
        <p:txBody>
          <a:bodyPr>
            <a:spAutoFit/>
          </a:bodyPr>
          <a:lstStyle/>
          <a:p>
            <a:pPr marL="0" indent="0"/>
            <a:r>
              <a:rPr lang="zh-CN" altLang="en-US" sz="1800" b="0">
                <a:latin typeface="宋体" panose="02010600030101010101" pitchFamily="2" charset="-122"/>
                <a:ea typeface="宋体" panose="02010600030101010101" pitchFamily="2" charset="-122"/>
                <a:cs typeface="宋体" panose="02010600030101010101" pitchFamily="2" charset="-122"/>
              </a:rPr>
              <a:t>记</a:t>
            </a:r>
            <a:r>
              <a:rPr lang="zh-CN" altLang="en-US" sz="1800" b="0" i="1">
                <a:latin typeface="Times New Roman" panose="02020603050405020304" charset="0"/>
                <a:cs typeface="Times New Roman" panose="02020603050405020304" charset="0"/>
              </a:rPr>
              <a:t> </a:t>
            </a:r>
            <a:r>
              <a:rPr lang="en-US" altLang="zh-CN" sz="1800" b="0" i="1">
                <a:latin typeface="Times New Roman" panose="02020603050405020304" charset="0"/>
                <a:cs typeface="Times New Roman" panose="02020603050405020304" charset="0"/>
              </a:rPr>
              <a:t>A</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r>
              <a:rPr lang="en-US" altLang="zh-CN" sz="1800" b="0">
                <a:latin typeface="Symbol" panose="05050102010706020507" charset="0"/>
                <a:cs typeface="Symbol" panose="05050102010706020507" charset="0"/>
              </a:rPr>
              <a:t>=</a:t>
            </a:r>
            <a:r>
              <a:rPr lang="en-US" altLang="zh-CN" sz="1800" b="0" i="1">
                <a:latin typeface="Times New Roman" panose="02020603050405020304" charset="0"/>
                <a:cs typeface="Times New Roman" panose="02020603050405020304" charset="0"/>
              </a:rPr>
              <a:t> </a:t>
            </a:r>
            <a:r>
              <a:rPr lang="en-US" altLang="zh-CN" sz="2000" b="0">
                <a:latin typeface="Symbol" panose="05050102010706020507" charset="0"/>
                <a:cs typeface="Symbol" panose="05050102010706020507" charset="0"/>
              </a:rPr>
              <a:t>(</a:t>
            </a:r>
            <a:r>
              <a:rPr lang="en-US" altLang="zh-CN" sz="1800" b="0" i="1">
                <a:latin typeface="Times New Roman" panose="02020603050405020304" charset="0"/>
                <a:cs typeface="Times New Roman" panose="02020603050405020304" charset="0"/>
              </a:rPr>
              <a:t> x</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r>
              <a:rPr lang="en-US" altLang="zh-CN" sz="1800" b="0">
                <a:latin typeface="Times New Roman" panose="02020603050405020304" charset="0"/>
                <a:cs typeface="Times New Roman" panose="02020603050405020304" charset="0"/>
              </a:rPr>
              <a:t>,</a:t>
            </a:r>
            <a:r>
              <a:rPr lang="en-US" altLang="zh-CN" sz="1800" b="0" i="1">
                <a:latin typeface="Times New Roman" panose="02020603050405020304" charset="0"/>
                <a:cs typeface="Times New Roman" panose="02020603050405020304" charset="0"/>
              </a:rPr>
              <a:t> y</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r>
              <a:rPr lang="en-US" altLang="zh-CN" sz="2000" b="0">
                <a:latin typeface="Symbol" panose="05050102010706020507" charset="0"/>
                <a:cs typeface="Symbol" panose="05050102010706020507" charset="0"/>
              </a:rPr>
              <a:t>)</a:t>
            </a:r>
            <a:r>
              <a:rPr lang="en-US" altLang="zh-CN" sz="18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a:t>
            </a:r>
            <a:r>
              <a:rPr lang="zh-CN" altLang="en-US" sz="1800" b="0" i="1">
                <a:latin typeface="Times New Roman" panose="02020603050405020304" charset="0"/>
                <a:cs typeface="Times New Roman" panose="02020603050405020304" charset="0"/>
              </a:rPr>
              <a:t> </a:t>
            </a:r>
            <a:r>
              <a:rPr lang="en-US" altLang="zh-CN" sz="1800" b="0" i="1">
                <a:latin typeface="Times New Roman" panose="02020603050405020304" charset="0"/>
                <a:cs typeface="Times New Roman" panose="02020603050405020304" charset="0"/>
              </a:rPr>
              <a:t>B</a:t>
            </a:r>
            <a:r>
              <a:rPr lang="en-US" altLang="zh-CN" sz="2000" b="0" i="1" baseline="-25000">
                <a:latin typeface="Times New Roman" panose="02020603050405020304" charset="0"/>
                <a:cs typeface="Times New Roman" panose="02020603050405020304" charset="0"/>
              </a:rPr>
              <a:t>i</a:t>
            </a:r>
          </a:p>
        </p:txBody>
      </p:sp>
      <p:sp>
        <p:nvSpPr>
          <p:cNvPr id="6" name="文本框 5"/>
          <p:cNvSpPr txBox="1"/>
          <p:nvPr/>
        </p:nvSpPr>
        <p:spPr>
          <a:xfrm>
            <a:off x="3036887" y="2000250"/>
            <a:ext cx="5080000" cy="398780"/>
          </a:xfrm>
          <a:prstGeom prst="rect">
            <a:avLst/>
          </a:prstGeom>
          <a:noFill/>
          <a:ln w="9525">
            <a:noFill/>
          </a:ln>
        </p:spPr>
        <p:txBody>
          <a:bodyPr>
            <a:spAutoFit/>
          </a:bodyPr>
          <a:lstStyle/>
          <a:p>
            <a:pPr marL="0" indent="0"/>
            <a:r>
              <a:rPr lang="en-US" altLang="zh-CN" sz="1400" b="0">
                <a:latin typeface="Symbol" panose="05050102010706020507" charset="0"/>
                <a:cs typeface="Symbol" panose="05050102010706020507" charset="0"/>
              </a:rPr>
              <a:t>=</a:t>
            </a:r>
            <a:r>
              <a:rPr lang="en-US" altLang="zh-CN" sz="1400" b="0" i="1">
                <a:latin typeface="Times New Roman" panose="02020603050405020304" charset="0"/>
                <a:cs typeface="Times New Roman" panose="02020603050405020304" charset="0"/>
              </a:rPr>
              <a:t> </a:t>
            </a:r>
            <a:r>
              <a:rPr lang="en-US" altLang="zh-CN" sz="2000" b="0">
                <a:latin typeface="Symbol" panose="05050102010706020507" charset="0"/>
                <a:cs typeface="Symbol" panose="05050102010706020507" charset="0"/>
              </a:rPr>
              <a:t>(</a:t>
            </a:r>
            <a:r>
              <a:rPr lang="en-US" altLang="zh-CN" sz="1400" b="0" i="1">
                <a:latin typeface="Times New Roman" panose="02020603050405020304" charset="0"/>
                <a:cs typeface="Times New Roman" panose="02020603050405020304" charset="0"/>
              </a:rPr>
              <a:t> x</a:t>
            </a:r>
            <a:r>
              <a:rPr lang="en-US" altLang="zh-CN" sz="1600" b="0" i="1" baseline="-25000">
                <a:latin typeface="Times New Roman" panose="02020603050405020304" charset="0"/>
                <a:cs typeface="Times New Roman" panose="02020603050405020304" charset="0"/>
              </a:rPr>
              <a:t>i</a:t>
            </a:r>
            <a:r>
              <a:rPr lang="en-US" altLang="zh-CN" sz="1400" b="0" i="1">
                <a:latin typeface="Times New Roman" panose="02020603050405020304" charset="0"/>
                <a:cs typeface="Times New Roman" panose="02020603050405020304" charset="0"/>
              </a:rPr>
              <a:t> </a:t>
            </a:r>
            <a:r>
              <a:rPr lang="en-US" altLang="zh-CN" sz="1600" b="0" baseline="30000">
                <a:latin typeface="Times New Roman" panose="02020603050405020304" charset="0"/>
                <a:cs typeface="Times New Roman" panose="02020603050405020304" charset="0"/>
              </a:rPr>
              <a:t>'</a:t>
            </a:r>
            <a:r>
              <a:rPr lang="en-US" altLang="zh-CN" sz="1400" b="0" i="1">
                <a:latin typeface="Times New Roman" panose="02020603050405020304" charset="0"/>
                <a:cs typeface="Times New Roman" panose="02020603050405020304" charset="0"/>
              </a:rPr>
              <a:t> </a:t>
            </a:r>
            <a:r>
              <a:rPr lang="en-US" altLang="zh-CN" sz="1400" b="0">
                <a:latin typeface="Times New Roman" panose="02020603050405020304" charset="0"/>
                <a:cs typeface="Times New Roman" panose="02020603050405020304" charset="0"/>
              </a:rPr>
              <a:t>,</a:t>
            </a:r>
            <a:r>
              <a:rPr lang="en-US" altLang="zh-CN" sz="1400" b="0" i="1">
                <a:latin typeface="Times New Roman" panose="02020603050405020304" charset="0"/>
                <a:cs typeface="Times New Roman" panose="02020603050405020304" charset="0"/>
              </a:rPr>
              <a:t> y</a:t>
            </a:r>
            <a:r>
              <a:rPr lang="en-US" altLang="zh-CN" sz="1600" b="0" i="1" baseline="-25000">
                <a:latin typeface="Times New Roman" panose="02020603050405020304" charset="0"/>
                <a:cs typeface="Times New Roman" panose="02020603050405020304" charset="0"/>
              </a:rPr>
              <a:t>i</a:t>
            </a:r>
            <a:r>
              <a:rPr lang="en-US" altLang="zh-CN" sz="1600" b="0" baseline="30000">
                <a:latin typeface="Times New Roman" panose="02020603050405020304" charset="0"/>
                <a:cs typeface="Times New Roman" panose="02020603050405020304" charset="0"/>
              </a:rPr>
              <a:t>'</a:t>
            </a:r>
            <a:r>
              <a:rPr lang="en-US" altLang="zh-CN" sz="1400" b="0" i="1">
                <a:latin typeface="Times New Roman" panose="02020603050405020304" charset="0"/>
                <a:cs typeface="Times New Roman" panose="02020603050405020304" charset="0"/>
              </a:rPr>
              <a:t> </a:t>
            </a:r>
            <a:r>
              <a:rPr lang="en-US" altLang="zh-CN" sz="2000" b="0">
                <a:latin typeface="Symbol" panose="05050102010706020507" charset="0"/>
                <a:cs typeface="Symbol" panose="05050102010706020507" charset="0"/>
              </a:rPr>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006" y="995531"/>
            <a:ext cx="3589044" cy="216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510" y="3274839"/>
            <a:ext cx="3531258" cy="204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750887" y="2554605"/>
            <a:ext cx="5080000" cy="368300"/>
          </a:xfrm>
          <a:prstGeom prst="rect">
            <a:avLst/>
          </a:prstGeom>
          <a:noFill/>
          <a:ln w="9525">
            <a:noFill/>
          </a:ln>
        </p:spPr>
        <p:txBody>
          <a:bodyPr>
            <a:spAutoFit/>
          </a:bodyPr>
          <a:lstStyle/>
          <a:p>
            <a:pPr marL="0" indent="0"/>
            <a:r>
              <a:rPr lang="zh-CN" altLang="en-US" sz="1800" b="0">
                <a:latin typeface="宋体" panose="02010600030101010101" pitchFamily="2" charset="-122"/>
                <a:ea typeface="宋体" panose="02010600030101010101" pitchFamily="2" charset="-122"/>
                <a:cs typeface="宋体" panose="02010600030101010101" pitchFamily="2" charset="-122"/>
              </a:rPr>
              <a:t>对平面队形</a:t>
            </a:r>
          </a:p>
        </p:txBody>
      </p:sp>
      <p:sp>
        <p:nvSpPr>
          <p:cNvPr id="8" name="文本框 7"/>
          <p:cNvSpPr txBox="1"/>
          <p:nvPr/>
        </p:nvSpPr>
        <p:spPr>
          <a:xfrm>
            <a:off x="2175827" y="2462213"/>
            <a:ext cx="5080000" cy="460375"/>
          </a:xfrm>
          <a:prstGeom prst="rect">
            <a:avLst/>
          </a:prstGeom>
          <a:noFill/>
          <a:ln w="9525">
            <a:noFill/>
          </a:ln>
        </p:spPr>
        <p:txBody>
          <a:bodyPr>
            <a:spAutoFit/>
          </a:bodyPr>
          <a:lstStyle/>
          <a:p>
            <a:pPr marL="0" indent="0"/>
            <a:r>
              <a:rPr lang="en-US" altLang="zh-CN" sz="2000" b="0">
                <a:latin typeface="Symbol" panose="05050102010706020507" charset="0"/>
                <a:cs typeface="Symbol" panose="05050102010706020507" charset="0"/>
              </a:rPr>
              <a:t>{</a:t>
            </a:r>
            <a:r>
              <a:rPr lang="en-US" altLang="zh-CN" sz="1600" b="0" i="1">
                <a:latin typeface="Times New Roman" panose="02020603050405020304" charset="0"/>
                <a:cs typeface="Times New Roman" panose="02020603050405020304" charset="0"/>
              </a:rPr>
              <a:t>B</a:t>
            </a:r>
            <a:r>
              <a:rPr lang="en-US" altLang="zh-CN" sz="2000" b="0" i="1" baseline="-25000">
                <a:latin typeface="Times New Roman" panose="02020603050405020304" charset="0"/>
                <a:cs typeface="Times New Roman" panose="02020603050405020304" charset="0"/>
              </a:rPr>
              <a:t>i</a:t>
            </a:r>
            <a:r>
              <a:rPr lang="en-US" altLang="zh-CN" sz="1600" b="0" i="1">
                <a:latin typeface="Times New Roman" panose="02020603050405020304" charset="0"/>
                <a:cs typeface="Times New Roman" panose="02020603050405020304" charset="0"/>
              </a:rPr>
              <a:t> </a:t>
            </a:r>
            <a:r>
              <a:rPr lang="en-US" altLang="zh-CN" sz="1600" b="0">
                <a:latin typeface="Times New Roman" panose="02020603050405020304" charset="0"/>
                <a:cs typeface="Times New Roman" panose="02020603050405020304" charset="0"/>
              </a:rPr>
              <a:t>,</a:t>
            </a:r>
            <a:r>
              <a:rPr lang="en-US" altLang="zh-CN" sz="1600" b="0" i="1">
                <a:latin typeface="Times New Roman" panose="02020603050405020304" charset="0"/>
                <a:cs typeface="Times New Roman" panose="02020603050405020304" charset="0"/>
              </a:rPr>
              <a:t> i </a:t>
            </a:r>
            <a:r>
              <a:rPr lang="en-US" altLang="zh-CN" sz="1600" b="0">
                <a:latin typeface="Symbol" panose="05050102010706020507" charset="0"/>
                <a:cs typeface="Symbol" panose="05050102010706020507" charset="0"/>
              </a:rPr>
              <a:t>=</a:t>
            </a:r>
            <a:r>
              <a:rPr lang="en-US" altLang="zh-CN" sz="1600" b="0" i="1">
                <a:latin typeface="Times New Roman" panose="02020603050405020304" charset="0"/>
                <a:cs typeface="Times New Roman" panose="02020603050405020304" charset="0"/>
              </a:rPr>
              <a:t> </a:t>
            </a:r>
            <a:r>
              <a:rPr lang="en-US" altLang="zh-CN" sz="1600" b="0">
                <a:latin typeface="Times New Roman" panose="02020603050405020304" charset="0"/>
                <a:cs typeface="Times New Roman" panose="02020603050405020304" charset="0"/>
              </a:rPr>
              <a:t>1, 2,...,</a:t>
            </a:r>
            <a:r>
              <a:rPr lang="en-US" altLang="zh-CN" sz="1600" b="0" i="1">
                <a:latin typeface="Times New Roman" panose="02020603050405020304" charset="0"/>
                <a:cs typeface="Times New Roman" panose="02020603050405020304" charset="0"/>
              </a:rPr>
              <a:t> n</a:t>
            </a:r>
            <a:r>
              <a:rPr lang="en-US" altLang="zh-CN" sz="2400" b="0">
                <a:latin typeface="Symbol" panose="05050102010706020507" charset="0"/>
                <a:cs typeface="Symbol" panose="05050102010706020507" charset="0"/>
              </a:rPr>
              <a:t>}</a:t>
            </a:r>
            <a:r>
              <a:rPr lang="en-US" altLang="zh-CN" sz="16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进行如下变换描述：</a:t>
            </a:r>
          </a:p>
        </p:txBody>
      </p:sp>
      <p:sp>
        <p:nvSpPr>
          <p:cNvPr id="9" name="文本框 8"/>
          <p:cNvSpPr txBox="1"/>
          <p:nvPr/>
        </p:nvSpPr>
        <p:spPr>
          <a:xfrm>
            <a:off x="750887" y="3161665"/>
            <a:ext cx="5080000" cy="368300"/>
          </a:xfrm>
          <a:prstGeom prst="rect">
            <a:avLst/>
          </a:prstGeom>
          <a:noFill/>
          <a:ln w="9525">
            <a:noFill/>
          </a:ln>
        </p:spPr>
        <p:txBody>
          <a:bodyPr>
            <a:spAutoFit/>
          </a:bodyPr>
          <a:lstStyle/>
          <a:p>
            <a:pPr marL="0" indent="0"/>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）寻找队形虚拟编队中心</a:t>
            </a:r>
          </a:p>
        </p:txBody>
      </p:sp>
      <p:pic>
        <p:nvPicPr>
          <p:cNvPr id="11" name="图片 10"/>
          <p:cNvPicPr>
            <a:picLocks noChangeAspect="1"/>
          </p:cNvPicPr>
          <p:nvPr/>
        </p:nvPicPr>
        <p:blipFill>
          <a:blip r:embed="rId4"/>
          <a:stretch>
            <a:fillRect/>
          </a:stretch>
        </p:blipFill>
        <p:spPr>
          <a:xfrm>
            <a:off x="3857625" y="3088640"/>
            <a:ext cx="2590165" cy="514350"/>
          </a:xfrm>
          <a:prstGeom prst="rect">
            <a:avLst/>
          </a:prstGeom>
        </p:spPr>
      </p:pic>
      <p:sp>
        <p:nvSpPr>
          <p:cNvPr id="12" name="文本框 11"/>
          <p:cNvSpPr txBox="1"/>
          <p:nvPr/>
        </p:nvSpPr>
        <p:spPr>
          <a:xfrm>
            <a:off x="750887" y="3938270"/>
            <a:ext cx="5080000" cy="368300"/>
          </a:xfrm>
          <a:prstGeom prst="rect">
            <a:avLst/>
          </a:prstGeom>
          <a:noFill/>
          <a:ln w="9525">
            <a:noFill/>
          </a:ln>
        </p:spPr>
        <p:txBody>
          <a:bodyPr>
            <a:spAutoFit/>
          </a:bodyPr>
          <a:lstStyle/>
          <a:p>
            <a:pPr marL="0" indent="0"/>
            <a:r>
              <a:rPr lang="en-US" altLang="zh-CN" sz="1800" b="0">
                <a:latin typeface="宋体" panose="02010600030101010101" pitchFamily="2" charset="-122"/>
                <a:ea typeface="宋体" panose="02010600030101010101" pitchFamily="2" charset="-122"/>
                <a:cs typeface="宋体" panose="02010600030101010101" pitchFamily="2" charset="-122"/>
              </a:rPr>
              <a:t>2</a:t>
            </a:r>
            <a:r>
              <a:rPr lang="zh-CN" altLang="en-US" sz="1800" b="0">
                <a:latin typeface="宋体" panose="02010600030101010101" pitchFamily="2" charset="-122"/>
                <a:ea typeface="宋体" panose="02010600030101010101" pitchFamily="2" charset="-122"/>
                <a:cs typeface="宋体" panose="02010600030101010101" pitchFamily="2" charset="-122"/>
              </a:rPr>
              <a:t>）计算</a:t>
            </a:r>
            <a:r>
              <a:rPr lang="zh-CN" altLang="en-US" sz="1800" b="0" i="1">
                <a:latin typeface="Times New Roman" panose="02020603050405020304" charset="0"/>
                <a:cs typeface="Times New Roman" panose="02020603050405020304" charset="0"/>
              </a:rPr>
              <a:t> </a:t>
            </a:r>
            <a:r>
              <a:rPr lang="en-US" altLang="zh-CN" sz="1800" b="0" i="1">
                <a:latin typeface="Times New Roman" panose="02020603050405020304" charset="0"/>
                <a:cs typeface="Times New Roman" panose="02020603050405020304" charset="0"/>
              </a:rPr>
              <a:t>B</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和</a:t>
            </a:r>
            <a:r>
              <a:rPr lang="zh-CN" altLang="en-US" sz="1800" b="0" i="1">
                <a:latin typeface="Times New Roman" panose="02020603050405020304" charset="0"/>
                <a:cs typeface="Times New Roman" panose="02020603050405020304" charset="0"/>
              </a:rPr>
              <a:t> </a:t>
            </a:r>
            <a:r>
              <a:rPr lang="en-US" altLang="zh-CN" sz="1800" b="0" i="1">
                <a:latin typeface="Times New Roman" panose="02020603050405020304" charset="0"/>
                <a:cs typeface="Times New Roman" panose="02020603050405020304" charset="0"/>
              </a:rPr>
              <a:t>B</a:t>
            </a:r>
            <a:r>
              <a:rPr lang="en-US" altLang="zh-CN" sz="2000" b="0" baseline="-25000">
                <a:latin typeface="Times New Roman" panose="02020603050405020304" charset="0"/>
                <a:cs typeface="Times New Roman" panose="02020603050405020304" charset="0"/>
              </a:rPr>
              <a:t>middle</a:t>
            </a:r>
            <a:r>
              <a:rPr lang="en-US" altLang="zh-CN" sz="18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之间的距离</a:t>
            </a:r>
          </a:p>
        </p:txBody>
      </p:sp>
      <p:pic>
        <p:nvPicPr>
          <p:cNvPr id="14" name="图片 13"/>
          <p:cNvPicPr>
            <a:picLocks noChangeAspect="1"/>
          </p:cNvPicPr>
          <p:nvPr/>
        </p:nvPicPr>
        <p:blipFill>
          <a:blip r:embed="rId5"/>
          <a:stretch>
            <a:fillRect/>
          </a:stretch>
        </p:blipFill>
        <p:spPr>
          <a:xfrm>
            <a:off x="4354195" y="3914775"/>
            <a:ext cx="2092960" cy="391795"/>
          </a:xfrm>
          <a:prstGeom prst="rect">
            <a:avLst/>
          </a:prstGeom>
        </p:spPr>
      </p:pic>
      <p:sp>
        <p:nvSpPr>
          <p:cNvPr id="15" name="文本框 14"/>
          <p:cNvSpPr txBox="1"/>
          <p:nvPr/>
        </p:nvSpPr>
        <p:spPr>
          <a:xfrm>
            <a:off x="902017" y="4671060"/>
            <a:ext cx="5080000" cy="368300"/>
          </a:xfrm>
          <a:prstGeom prst="rect">
            <a:avLst/>
          </a:prstGeom>
          <a:noFill/>
          <a:ln w="9525">
            <a:noFill/>
          </a:ln>
        </p:spPr>
        <p:txBody>
          <a:bodyPr>
            <a:spAutoFit/>
          </a:bodyPr>
          <a:lstStyle/>
          <a:p>
            <a:pPr marL="0" indent="0"/>
            <a:r>
              <a:rPr lang="en-US" altLang="zh-CN" sz="1800" b="0">
                <a:latin typeface="宋体" panose="02010600030101010101" pitchFamily="2" charset="-122"/>
                <a:ea typeface="宋体" panose="02010600030101010101" pitchFamily="2" charset="-122"/>
                <a:cs typeface="宋体" panose="02010600030101010101" pitchFamily="2" charset="-122"/>
              </a:rPr>
              <a:t>3</a:t>
            </a:r>
            <a:r>
              <a:rPr lang="zh-CN" altLang="en-US" sz="1800" b="0">
                <a:latin typeface="宋体" panose="02010600030101010101" pitchFamily="2" charset="-122"/>
                <a:ea typeface="宋体" panose="02010600030101010101" pitchFamily="2" charset="-122"/>
                <a:cs typeface="宋体" panose="02010600030101010101" pitchFamily="2" charset="-122"/>
              </a:rPr>
              <a:t>）计算向量</a:t>
            </a:r>
            <a:r>
              <a:rPr lang="zh-CN" altLang="en-US" sz="1800" b="0" i="1">
                <a:latin typeface="Times New Roman" panose="02020603050405020304" charset="0"/>
                <a:cs typeface="Times New Roman" panose="02020603050405020304" charset="0"/>
              </a:rPr>
              <a:t> </a:t>
            </a:r>
            <a:r>
              <a:rPr lang="en-US" altLang="zh-CN" sz="1800" b="0" i="1">
                <a:latin typeface="Times New Roman" panose="02020603050405020304" charset="0"/>
                <a:cs typeface="Times New Roman" panose="02020603050405020304" charset="0"/>
              </a:rPr>
              <a:t>B</a:t>
            </a:r>
            <a:r>
              <a:rPr lang="en-US" altLang="zh-CN" sz="2000" b="0" baseline="-25000">
                <a:latin typeface="Times New Roman" panose="02020603050405020304" charset="0"/>
                <a:cs typeface="Times New Roman" panose="02020603050405020304" charset="0"/>
              </a:rPr>
              <a:t>middle</a:t>
            </a:r>
            <a:r>
              <a:rPr lang="en-US" altLang="zh-CN" sz="1800" b="0" i="1">
                <a:latin typeface="Times New Roman" panose="02020603050405020304" charset="0"/>
                <a:cs typeface="Times New Roman" panose="02020603050405020304" charset="0"/>
              </a:rPr>
              <a:t> B</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和</a:t>
            </a:r>
            <a:r>
              <a:rPr lang="zh-CN" altLang="en-US" sz="1800" b="0" i="1">
                <a:latin typeface="Times New Roman" panose="02020603050405020304" charset="0"/>
                <a:cs typeface="Times New Roman" panose="02020603050405020304" charset="0"/>
              </a:rPr>
              <a:t> </a:t>
            </a:r>
            <a:r>
              <a:rPr lang="en-US" altLang="zh-CN" sz="1800" b="0" i="1">
                <a:latin typeface="Times New Roman" panose="02020603050405020304" charset="0"/>
                <a:cs typeface="Times New Roman" panose="02020603050405020304" charset="0"/>
              </a:rPr>
              <a:t>x </a:t>
            </a:r>
            <a:r>
              <a:rPr lang="zh-CN" altLang="en-US" sz="1800" b="0">
                <a:latin typeface="宋体" panose="02010600030101010101" pitchFamily="2" charset="-122"/>
                <a:ea typeface="宋体" panose="02010600030101010101" pitchFamily="2" charset="-122"/>
                <a:cs typeface="宋体" panose="02010600030101010101" pitchFamily="2" charset="-122"/>
              </a:rPr>
              <a:t>轴的夹角</a:t>
            </a:r>
            <a:r>
              <a:rPr lang="en-US" altLang="zh-CN" sz="1600" b="0" i="1">
                <a:latin typeface="Symbol" panose="05050102010706020507" charset="0"/>
                <a:cs typeface="Symbol" panose="05050102010706020507" charset="0"/>
              </a:rPr>
              <a:t>q</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p>
        </p:txBody>
      </p:sp>
      <p:sp>
        <p:nvSpPr>
          <p:cNvPr id="16" name="文本框 15"/>
          <p:cNvSpPr txBox="1"/>
          <p:nvPr/>
        </p:nvSpPr>
        <p:spPr>
          <a:xfrm>
            <a:off x="750887" y="5321935"/>
            <a:ext cx="5080000" cy="368300"/>
          </a:xfrm>
          <a:prstGeom prst="rect">
            <a:avLst/>
          </a:prstGeom>
          <a:noFill/>
          <a:ln w="9525">
            <a:noFill/>
          </a:ln>
        </p:spPr>
        <p:txBody>
          <a:bodyPr>
            <a:spAutoFit/>
          </a:bodyPr>
          <a:lstStyle/>
          <a:p>
            <a:pPr marL="0" indent="0"/>
            <a:r>
              <a:rPr lang="zh-CN" altLang="en-US" sz="1800" b="0">
                <a:latin typeface="宋体" panose="02010600030101010101" pitchFamily="2" charset="-122"/>
                <a:ea typeface="宋体" panose="02010600030101010101" pitchFamily="2" charset="-122"/>
                <a:cs typeface="宋体" panose="02010600030101010101" pitchFamily="2" charset="-122"/>
              </a:rPr>
              <a:t>经过变换后，无人机</a:t>
            </a:r>
            <a:r>
              <a:rPr lang="zh-CN" altLang="en-US" sz="1800" b="0">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的位置可由</a:t>
            </a:r>
          </a:p>
        </p:txBody>
      </p:sp>
      <p:sp>
        <p:nvSpPr>
          <p:cNvPr id="17" name="文本框 16"/>
          <p:cNvSpPr txBox="1"/>
          <p:nvPr/>
        </p:nvSpPr>
        <p:spPr>
          <a:xfrm>
            <a:off x="902017" y="5941695"/>
            <a:ext cx="5080000" cy="368300"/>
          </a:xfrm>
          <a:prstGeom prst="rect">
            <a:avLst/>
          </a:prstGeom>
          <a:noFill/>
          <a:ln w="9525">
            <a:noFill/>
          </a:ln>
        </p:spPr>
        <p:txBody>
          <a:bodyPr>
            <a:spAutoFit/>
          </a:bodyPr>
          <a:lstStyle/>
          <a:p>
            <a:pPr marL="0" indent="0"/>
            <a:r>
              <a:rPr lang="en-US" altLang="zh-CN" sz="1800" b="0" i="1">
                <a:latin typeface="Times New Roman" panose="02020603050405020304" charset="0"/>
                <a:cs typeface="Times New Roman" panose="02020603050405020304" charset="0"/>
              </a:rPr>
              <a:t>B</a:t>
            </a:r>
            <a:r>
              <a:rPr lang="en-US" altLang="zh-CN" sz="2000" b="0" baseline="-25000">
                <a:latin typeface="Times New Roman" panose="02020603050405020304" charset="0"/>
                <a:cs typeface="Times New Roman" panose="02020603050405020304" charset="0"/>
              </a:rPr>
              <a:t>middle</a:t>
            </a:r>
            <a:r>
              <a:rPr lang="en-US" altLang="zh-CN" sz="18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a:t>
            </a:r>
            <a:r>
              <a:rPr lang="zh-CN" altLang="en-US" sz="1800" b="0" i="1">
                <a:latin typeface="Times New Roman" panose="02020603050405020304" charset="0"/>
                <a:cs typeface="Times New Roman" panose="02020603050405020304" charset="0"/>
              </a:rPr>
              <a:t> </a:t>
            </a:r>
            <a:r>
              <a:rPr lang="en-US" altLang="zh-CN" sz="1800" b="0" i="1">
                <a:latin typeface="Times New Roman" panose="02020603050405020304" charset="0"/>
                <a:cs typeface="Times New Roman" panose="02020603050405020304" charset="0"/>
              </a:rPr>
              <a:t>d</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和</a:t>
            </a:r>
            <a:r>
              <a:rPr lang="en-US" altLang="zh-CN" sz="1600" b="0" i="1">
                <a:latin typeface="Symbol" panose="05050102010706020507" charset="0"/>
                <a:cs typeface="Symbol" panose="05050102010706020507" charset="0"/>
              </a:rPr>
              <a:t>q</a:t>
            </a:r>
            <a:r>
              <a:rPr lang="en-US" altLang="zh-CN" sz="2000" b="0" i="1" baseline="-25000">
                <a:latin typeface="Times New Roman" panose="02020603050405020304" charset="0"/>
                <a:cs typeface="Times New Roman" panose="02020603050405020304" charset="0"/>
              </a:rPr>
              <a:t>i</a:t>
            </a:r>
            <a:r>
              <a:rPr lang="en-US" altLang="zh-CN" sz="1800" b="0" i="1">
                <a:latin typeface="Times New Roman" panose="02020603050405020304" charset="0"/>
                <a:cs typeface="Times New Roman" panose="02020603050405020304" charset="0"/>
              </a:rPr>
              <a:t> </a:t>
            </a:r>
            <a:r>
              <a:rPr lang="zh-CN" altLang="en-US" sz="1800" b="0">
                <a:latin typeface="宋体" panose="02010600030101010101" pitchFamily="2" charset="-122"/>
                <a:ea typeface="宋体" panose="02010600030101010101" pitchFamily="2" charset="-122"/>
                <a:cs typeface="宋体" panose="02010600030101010101" pitchFamily="2" charset="-122"/>
              </a:rPr>
              <a:t>唯一确定</a:t>
            </a:r>
          </a:p>
        </p:txBody>
      </p:sp>
      <p:pic>
        <p:nvPicPr>
          <p:cNvPr id="18" name="图片 17"/>
          <p:cNvPicPr>
            <a:picLocks noChangeAspect="1"/>
          </p:cNvPicPr>
          <p:nvPr/>
        </p:nvPicPr>
        <p:blipFill>
          <a:blip r:embed="rId6"/>
          <a:stretch>
            <a:fillRect/>
          </a:stretch>
        </p:blipFill>
        <p:spPr>
          <a:xfrm>
            <a:off x="4661535" y="5321935"/>
            <a:ext cx="2593975" cy="100203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986155" y="1200150"/>
            <a:ext cx="9270365" cy="368300"/>
          </a:xfrm>
          <a:prstGeom prst="rect">
            <a:avLst/>
          </a:prstGeom>
          <a:noFill/>
          <a:ln w="9525">
            <a:noFill/>
          </a:ln>
        </p:spPr>
        <p:txBody>
          <a:bodyPr wrap="square">
            <a:spAutoFit/>
          </a:bodyPr>
          <a:lstStyle/>
          <a:p>
            <a:pPr marL="0" indent="0"/>
            <a:r>
              <a:rPr lang="zh-CN" altLang="en-US" sz="1800" b="0">
                <a:latin typeface="宋体" panose="02010600030101010101" pitchFamily="2" charset="-122"/>
                <a:ea typeface="宋体" panose="02010600030101010101" pitchFamily="2" charset="-122"/>
                <a:cs typeface="宋体" panose="02010600030101010101" pitchFamily="2" charset="-122"/>
              </a:rPr>
              <a:t>编队中的队形变换主要是指一定数量无人机排列成所要求的队形</a:t>
            </a:r>
          </a:p>
        </p:txBody>
      </p:sp>
      <p:sp>
        <p:nvSpPr>
          <p:cNvPr id="2" name="文本框 1"/>
          <p:cNvSpPr txBox="1"/>
          <p:nvPr/>
        </p:nvSpPr>
        <p:spPr>
          <a:xfrm>
            <a:off x="901700" y="2143125"/>
            <a:ext cx="6335395" cy="829945"/>
          </a:xfrm>
          <a:prstGeom prst="rect">
            <a:avLst/>
          </a:prstGeom>
          <a:noFill/>
        </p:spPr>
        <p:txBody>
          <a:bodyPr wrap="square" rtlCol="0">
            <a:spAutoFit/>
          </a:bodyPr>
          <a:lstStyle/>
          <a:p>
            <a:r>
              <a:rPr lang="zh-CN" altLang="en-US" sz="2400"/>
              <a:t>为了方便描述，这里我们假设所排列的队形是正三角形，无人机均沿直线匀速运动</a:t>
            </a:r>
          </a:p>
        </p:txBody>
      </p:sp>
      <p:pic>
        <p:nvPicPr>
          <p:cNvPr id="3" name="图片 2"/>
          <p:cNvPicPr>
            <a:picLocks noChangeAspect="1"/>
          </p:cNvPicPr>
          <p:nvPr/>
        </p:nvPicPr>
        <p:blipFill>
          <a:blip r:embed="rId2"/>
          <a:stretch>
            <a:fillRect/>
          </a:stretch>
        </p:blipFill>
        <p:spPr>
          <a:xfrm>
            <a:off x="8069580" y="5581015"/>
            <a:ext cx="2947035" cy="869315"/>
          </a:xfrm>
          <a:prstGeom prst="rect">
            <a:avLst/>
          </a:prstGeom>
        </p:spPr>
      </p:pic>
      <p:sp>
        <p:nvSpPr>
          <p:cNvPr id="4" name="文本框 3"/>
          <p:cNvSpPr txBox="1"/>
          <p:nvPr/>
        </p:nvSpPr>
        <p:spPr>
          <a:xfrm>
            <a:off x="901700" y="3342005"/>
            <a:ext cx="3383280" cy="368300"/>
          </a:xfrm>
          <a:prstGeom prst="rect">
            <a:avLst/>
          </a:prstGeom>
          <a:noFill/>
        </p:spPr>
        <p:txBody>
          <a:bodyPr wrap="none" rtlCol="0" anchor="t">
            <a:spAutoFit/>
          </a:bodyPr>
          <a:lstStyle/>
          <a:p>
            <a:r>
              <a:rPr lang="zh-CN" altLang="en-US"/>
              <a:t>由前面可知我们最小能耗模型是</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006" y="995531"/>
            <a:ext cx="3589044" cy="216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510" y="3274839"/>
            <a:ext cx="3531258" cy="204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902017" y="3709988"/>
            <a:ext cx="5080000" cy="645160"/>
          </a:xfrm>
          <a:prstGeom prst="rect">
            <a:avLst/>
          </a:prstGeom>
          <a:noFill/>
          <a:ln w="9525">
            <a:noFill/>
          </a:ln>
        </p:spPr>
        <p:txBody>
          <a:bodyPr>
            <a:spAutoFit/>
          </a:bodyPr>
          <a:lstStyle/>
          <a:p>
            <a:pPr marL="0" indent="0"/>
            <a:r>
              <a:rPr lang="en-US" altLang="zh-CN" sz="2800" b="0">
                <a:latin typeface="Times New Roman" panose="02020603050405020304" charset="0"/>
                <a:cs typeface="Times New Roman" panose="02020603050405020304" charset="0"/>
              </a:rPr>
              <a:t>min </a:t>
            </a:r>
            <a:r>
              <a:rPr lang="en-US" altLang="zh-CN" sz="2800" b="0" i="1">
                <a:latin typeface="Times New Roman" panose="02020603050405020304" charset="0"/>
                <a:cs typeface="Times New Roman" panose="02020603050405020304" charset="0"/>
              </a:rPr>
              <a:t>W</a:t>
            </a:r>
            <a:r>
              <a:rPr lang="en-US" altLang="zh-CN" sz="2800" b="0">
                <a:latin typeface="Times New Roman" panose="02020603050405020304" charset="0"/>
                <a:cs typeface="Times New Roman" panose="02020603050405020304" charset="0"/>
              </a:rPr>
              <a:t> </a:t>
            </a:r>
            <a:r>
              <a:rPr lang="en-US" altLang="zh-CN" sz="2800" b="0">
                <a:latin typeface="Symbol" panose="05050102010706020507" charset="0"/>
                <a:cs typeface="Symbol" panose="05050102010706020507" charset="0"/>
              </a:rPr>
              <a:t>=</a:t>
            </a:r>
            <a:r>
              <a:rPr lang="en-US" altLang="zh-CN" sz="2800" b="0">
                <a:latin typeface="Times New Roman" panose="02020603050405020304" charset="0"/>
                <a:cs typeface="Times New Roman" panose="02020603050405020304" charset="0"/>
              </a:rPr>
              <a:t> min </a:t>
            </a:r>
            <a:r>
              <a:rPr lang="en-US" altLang="zh-CN" sz="3600" b="0">
                <a:latin typeface="Symbol" panose="05050102010706020507" charset="0"/>
                <a:cs typeface="Symbol" panose="05050102010706020507" charset="0"/>
              </a:rPr>
              <a:t>å</a:t>
            </a:r>
            <a:r>
              <a:rPr lang="en-US" altLang="zh-CN" sz="2800" b="0" i="1">
                <a:latin typeface="Times New Roman" panose="02020603050405020304" charset="0"/>
                <a:cs typeface="Times New Roman" panose="02020603050405020304" charset="0"/>
              </a:rPr>
              <a:t>cs</a:t>
            </a:r>
            <a:r>
              <a:rPr lang="en-US" altLang="zh-CN" sz="3200" b="0" i="1" baseline="-25000">
                <a:latin typeface="Times New Roman" panose="02020603050405020304" charset="0"/>
                <a:cs typeface="Times New Roman" panose="02020603050405020304" charset="0"/>
              </a:rPr>
              <a:t>i</a:t>
            </a:r>
            <a:r>
              <a:rPr lang="en-US" altLang="zh-CN" sz="3200" b="0" baseline="30000">
                <a:latin typeface="Times New Roman" panose="02020603050405020304" charset="0"/>
                <a:cs typeface="Times New Roman" panose="02020603050405020304" charset="0"/>
              </a:rPr>
              <a:t>3</a:t>
            </a:r>
          </a:p>
        </p:txBody>
      </p:sp>
      <p:pic>
        <p:nvPicPr>
          <p:cNvPr id="6" name="图片 5"/>
          <p:cNvPicPr>
            <a:picLocks noChangeAspect="1"/>
          </p:cNvPicPr>
          <p:nvPr/>
        </p:nvPicPr>
        <p:blipFill>
          <a:blip r:embed="rId5"/>
          <a:stretch>
            <a:fillRect/>
          </a:stretch>
        </p:blipFill>
        <p:spPr>
          <a:xfrm>
            <a:off x="600075" y="4620895"/>
            <a:ext cx="4445000" cy="886460"/>
          </a:xfrm>
          <a:prstGeom prst="rect">
            <a:avLst/>
          </a:prstGeom>
        </p:spPr>
      </p:pic>
      <p:pic>
        <p:nvPicPr>
          <p:cNvPr id="8" name="图片 7"/>
          <p:cNvPicPr>
            <a:picLocks noChangeAspect="1"/>
          </p:cNvPicPr>
          <p:nvPr/>
        </p:nvPicPr>
        <p:blipFill>
          <a:blip r:embed="rId6"/>
          <a:stretch>
            <a:fillRect/>
          </a:stretch>
        </p:blipFill>
        <p:spPr>
          <a:xfrm>
            <a:off x="1996440" y="5581015"/>
            <a:ext cx="4145915" cy="1009015"/>
          </a:xfrm>
          <a:prstGeom prst="rect">
            <a:avLst/>
          </a:prstGeom>
        </p:spPr>
      </p:pic>
      <p:sp>
        <p:nvSpPr>
          <p:cNvPr id="9" name="文本框 8"/>
          <p:cNvSpPr txBox="1"/>
          <p:nvPr/>
        </p:nvSpPr>
        <p:spPr>
          <a:xfrm>
            <a:off x="986155" y="4355465"/>
            <a:ext cx="1783080" cy="368300"/>
          </a:xfrm>
          <a:prstGeom prst="rect">
            <a:avLst/>
          </a:prstGeom>
          <a:noFill/>
        </p:spPr>
        <p:txBody>
          <a:bodyPr wrap="none" rtlCol="0" anchor="t">
            <a:spAutoFit/>
          </a:bodyPr>
          <a:lstStyle/>
          <a:p>
            <a:r>
              <a:rPr lang="zh-CN" altLang="en-US"/>
              <a:t>该式子经过演算</a:t>
            </a:r>
          </a:p>
        </p:txBody>
      </p:sp>
      <p:sp>
        <p:nvSpPr>
          <p:cNvPr id="10" name="文本框 9"/>
          <p:cNvSpPr txBox="1"/>
          <p:nvPr/>
        </p:nvSpPr>
        <p:spPr>
          <a:xfrm>
            <a:off x="6142355" y="6221730"/>
            <a:ext cx="2697480" cy="368300"/>
          </a:xfrm>
          <a:prstGeom prst="rect">
            <a:avLst/>
          </a:prstGeom>
          <a:noFill/>
        </p:spPr>
        <p:txBody>
          <a:bodyPr wrap="none" rtlCol="0" anchor="t">
            <a:spAutoFit/>
          </a:bodyPr>
          <a:lstStyle/>
          <a:p>
            <a:r>
              <a:rPr lang="zh-CN" altLang="en-US"/>
              <a:t>通过最小二乘法求偏微分</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01700" y="1214755"/>
            <a:ext cx="4505960" cy="368300"/>
          </a:xfrm>
          <a:prstGeom prst="rect">
            <a:avLst/>
          </a:prstGeom>
          <a:noFill/>
        </p:spPr>
        <p:txBody>
          <a:bodyPr wrap="square" rtlCol="0" anchor="t">
            <a:spAutoFit/>
          </a:bodyPr>
          <a:lstStyle/>
          <a:p>
            <a:r>
              <a:rPr lang="zh-CN" altLang="en-US"/>
              <a:t>由前面可知我们最短时间模型是</a:t>
            </a:r>
          </a:p>
        </p:txBody>
      </p:sp>
      <p:sp>
        <p:nvSpPr>
          <p:cNvPr id="100" name="文本框 99"/>
          <p:cNvSpPr txBox="1"/>
          <p:nvPr/>
        </p:nvSpPr>
        <p:spPr>
          <a:xfrm>
            <a:off x="1175067" y="1859597"/>
            <a:ext cx="5080000" cy="570865"/>
          </a:xfrm>
          <a:prstGeom prst="rect">
            <a:avLst/>
          </a:prstGeom>
          <a:noFill/>
          <a:ln w="9525">
            <a:noFill/>
          </a:ln>
        </p:spPr>
        <p:txBody>
          <a:bodyPr>
            <a:spAutoFit/>
          </a:bodyPr>
          <a:lstStyle/>
          <a:p>
            <a:pPr marL="0" indent="0"/>
            <a:r>
              <a:rPr lang="en-US" altLang="zh-CN" sz="4800" b="0" baseline="30000">
                <a:latin typeface="Times New Roman" panose="02020603050405020304" charset="0"/>
                <a:cs typeface="Times New Roman" panose="02020603050405020304" charset="0"/>
              </a:rPr>
              <a:t>min</a:t>
            </a:r>
            <a:r>
              <a:rPr lang="en-US" altLang="zh-CN" sz="1800" b="0" i="1">
                <a:latin typeface="Times New Roman" panose="02020603050405020304" charset="0"/>
                <a:cs typeface="Times New Roman" panose="02020603050405020304" charset="0"/>
              </a:rPr>
              <a:t> </a:t>
            </a:r>
            <a:r>
              <a:rPr lang="en-US" altLang="zh-CN" sz="4800" b="0" i="1" baseline="30000">
                <a:latin typeface="Times New Roman" panose="02020603050405020304" charset="0"/>
                <a:cs typeface="Times New Roman" panose="02020603050405020304" charset="0"/>
              </a:rPr>
              <a:t>T</a:t>
            </a:r>
            <a:r>
              <a:rPr lang="en-US" altLang="zh-CN" sz="1800" b="0" i="1">
                <a:latin typeface="Times New Roman" panose="02020603050405020304" charset="0"/>
                <a:cs typeface="Times New Roman" panose="02020603050405020304" charset="0"/>
              </a:rPr>
              <a:t> </a:t>
            </a:r>
            <a:r>
              <a:rPr lang="en-US" altLang="zh-CN" sz="4800" b="0" baseline="30000">
                <a:latin typeface="Symbol" panose="05050102010706020507" charset="0"/>
                <a:cs typeface="Symbol" panose="05050102010706020507" charset="0"/>
              </a:rPr>
              <a:t>=</a:t>
            </a:r>
            <a:r>
              <a:rPr lang="en-US" altLang="zh-CN" sz="1800" b="0" i="1">
                <a:latin typeface="Times New Roman" panose="02020603050405020304" charset="0"/>
                <a:cs typeface="Times New Roman" panose="02020603050405020304" charset="0"/>
              </a:rPr>
              <a:t> </a:t>
            </a:r>
            <a:r>
              <a:rPr lang="en-US" altLang="zh-CN" sz="4800" b="0" baseline="30000">
                <a:latin typeface="Times New Roman" panose="02020603050405020304" charset="0"/>
                <a:cs typeface="Times New Roman" panose="02020603050405020304" charset="0"/>
              </a:rPr>
              <a:t>min max</a:t>
            </a:r>
            <a:r>
              <a:rPr lang="en-US" altLang="zh-CN" sz="1800" b="0" i="1">
                <a:latin typeface="Times New Roman" panose="02020603050405020304" charset="0"/>
                <a:cs typeface="Times New Roman" panose="02020603050405020304" charset="0"/>
              </a:rPr>
              <a:t>i</a:t>
            </a:r>
            <a:r>
              <a:rPr lang="en-US" altLang="zh-CN" sz="1800" b="0">
                <a:latin typeface="Symbol" panose="05050102010706020507" charset="0"/>
                <a:cs typeface="Symbol" panose="05050102010706020507" charset="0"/>
              </a:rPr>
              <a:t>Î</a:t>
            </a:r>
            <a:r>
              <a:rPr lang="en-US" altLang="zh-CN" sz="2400" b="0">
                <a:latin typeface="Symbol" panose="05050102010706020507" charset="0"/>
                <a:cs typeface="Symbol" panose="05050102010706020507" charset="0"/>
              </a:rPr>
              <a:t>{</a:t>
            </a:r>
            <a:r>
              <a:rPr lang="en-US" altLang="zh-CN" sz="1800" b="0">
                <a:latin typeface="Times New Roman" panose="02020603050405020304" charset="0"/>
                <a:cs typeface="Times New Roman" panose="02020603050405020304" charset="0"/>
              </a:rPr>
              <a:t>1,2,...,</a:t>
            </a:r>
            <a:r>
              <a:rPr lang="en-US" altLang="zh-CN" sz="1800" b="0" i="1">
                <a:latin typeface="Times New Roman" panose="02020603050405020304" charset="0"/>
                <a:cs typeface="Times New Roman" panose="02020603050405020304" charset="0"/>
              </a:rPr>
              <a:t>n</a:t>
            </a:r>
            <a:r>
              <a:rPr lang="en-US" altLang="zh-CN" sz="2000" b="0">
                <a:latin typeface="Symbol" panose="05050102010706020507" charset="0"/>
                <a:cs typeface="Symbol" panose="05050102010706020507" charset="0"/>
              </a:rPr>
              <a:t>}</a:t>
            </a:r>
            <a:r>
              <a:rPr lang="en-US" altLang="zh-CN" sz="1800" b="0" i="1">
                <a:latin typeface="Times New Roman" panose="02020603050405020304" charset="0"/>
                <a:cs typeface="Times New Roman" panose="02020603050405020304" charset="0"/>
              </a:rPr>
              <a:t> </a:t>
            </a:r>
            <a:r>
              <a:rPr lang="en-US" altLang="zh-CN" sz="4800" b="0" i="1" baseline="30000">
                <a:latin typeface="Times New Roman" panose="02020603050405020304" charset="0"/>
                <a:cs typeface="Times New Roman" panose="02020603050405020304" charset="0"/>
              </a:rPr>
              <a:t>as</a:t>
            </a:r>
            <a:r>
              <a:rPr lang="en-US" altLang="zh-CN" sz="1800" b="0" i="1">
                <a:latin typeface="Times New Roman" panose="02020603050405020304" charset="0"/>
                <a:cs typeface="Times New Roman" panose="02020603050405020304" charset="0"/>
              </a:rPr>
              <a:t>i</a:t>
            </a:r>
          </a:p>
        </p:txBody>
      </p:sp>
      <p:pic>
        <p:nvPicPr>
          <p:cNvPr id="2" name="图片 1"/>
          <p:cNvPicPr>
            <a:picLocks noChangeAspect="1"/>
          </p:cNvPicPr>
          <p:nvPr/>
        </p:nvPicPr>
        <p:blipFill>
          <a:blip r:embed="rId2"/>
          <a:stretch>
            <a:fillRect/>
          </a:stretch>
        </p:blipFill>
        <p:spPr>
          <a:xfrm>
            <a:off x="1854835" y="2430145"/>
            <a:ext cx="5529580" cy="913130"/>
          </a:xfrm>
          <a:prstGeom prst="rect">
            <a:avLst/>
          </a:prstGeom>
        </p:spPr>
      </p:pic>
      <p:pic>
        <p:nvPicPr>
          <p:cNvPr id="3" name="图片 2"/>
          <p:cNvPicPr>
            <a:picLocks noChangeAspect="1"/>
          </p:cNvPicPr>
          <p:nvPr/>
        </p:nvPicPr>
        <p:blipFill>
          <a:blip r:embed="rId3"/>
          <a:stretch>
            <a:fillRect/>
          </a:stretch>
        </p:blipFill>
        <p:spPr>
          <a:xfrm>
            <a:off x="2122170" y="3580130"/>
            <a:ext cx="5262245" cy="1022350"/>
          </a:xfrm>
          <a:prstGeom prst="rect">
            <a:avLst/>
          </a:prstGeom>
        </p:spPr>
      </p:pic>
      <p:sp>
        <p:nvSpPr>
          <p:cNvPr id="9" name="文本框 8"/>
          <p:cNvSpPr txBox="1"/>
          <p:nvPr/>
        </p:nvSpPr>
        <p:spPr>
          <a:xfrm>
            <a:off x="1174750" y="5124450"/>
            <a:ext cx="9300845" cy="368300"/>
          </a:xfrm>
          <a:prstGeom prst="rect">
            <a:avLst/>
          </a:prstGeom>
          <a:noFill/>
          <a:ln w="9525">
            <a:noFill/>
          </a:ln>
        </p:spPr>
        <p:txBody>
          <a:bodyPr wrap="square">
            <a:spAutoFit/>
          </a:bodyPr>
          <a:lstStyle/>
          <a:p>
            <a:pPr marL="0" indent="266700"/>
            <a:endParaRPr lang="zh-CN" altLang="en-US" sz="18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42" name="Oval 5"/>
          <p:cNvSpPr>
            <a:spLocks noChangeArrowheads="1"/>
          </p:cNvSpPr>
          <p:nvPr/>
        </p:nvSpPr>
        <p:spPr bwMode="auto">
          <a:xfrm>
            <a:off x="4062413" y="627063"/>
            <a:ext cx="4141787" cy="41449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3" name="Freeform 11"/>
          <p:cNvSpPr>
            <a:spLocks noEditPoints="1"/>
          </p:cNvSpPr>
          <p:nvPr/>
        </p:nvSpPr>
        <p:spPr bwMode="auto">
          <a:xfrm>
            <a:off x="5595938" y="936625"/>
            <a:ext cx="1152525" cy="1217613"/>
          </a:xfrm>
          <a:custGeom>
            <a:avLst/>
            <a:gdLst>
              <a:gd name="T0" fmla="*/ 2147483647 w 1404"/>
              <a:gd name="T1" fmla="*/ 0 h 1483"/>
              <a:gd name="T2" fmla="*/ 2147483647 w 1404"/>
              <a:gd name="T3" fmla="*/ 2147483647 h 1483"/>
              <a:gd name="T4" fmla="*/ 2147483647 w 1404"/>
              <a:gd name="T5" fmla="*/ 2147483647 h 1483"/>
              <a:gd name="T6" fmla="*/ 2147483647 w 1404"/>
              <a:gd name="T7" fmla="*/ 2147483647 h 1483"/>
              <a:gd name="T8" fmla="*/ 2147483647 w 1404"/>
              <a:gd name="T9" fmla="*/ 2147483647 h 1483"/>
              <a:gd name="T10" fmla="*/ 2147483647 w 1404"/>
              <a:gd name="T11" fmla="*/ 2147483647 h 1483"/>
              <a:gd name="T12" fmla="*/ 2147483647 w 1404"/>
              <a:gd name="T13" fmla="*/ 2147483647 h 1483"/>
              <a:gd name="T14" fmla="*/ 2147483647 w 1404"/>
              <a:gd name="T15" fmla="*/ 2147483647 h 1483"/>
              <a:gd name="T16" fmla="*/ 0 w 1404"/>
              <a:gd name="T17" fmla="*/ 2147483647 h 1483"/>
              <a:gd name="T18" fmla="*/ 2147483647 w 1404"/>
              <a:gd name="T19" fmla="*/ 2147483647 h 1483"/>
              <a:gd name="T20" fmla="*/ 2147483647 w 1404"/>
              <a:gd name="T21" fmla="*/ 2147483647 h 1483"/>
              <a:gd name="T22" fmla="*/ 2147483647 w 1404"/>
              <a:gd name="T23" fmla="*/ 2147483647 h 1483"/>
              <a:gd name="T24" fmla="*/ 2147483647 w 1404"/>
              <a:gd name="T25" fmla="*/ 2147483647 h 1483"/>
              <a:gd name="T26" fmla="*/ 2147483647 w 1404"/>
              <a:gd name="T27" fmla="*/ 2147483647 h 1483"/>
              <a:gd name="T28" fmla="*/ 2147483647 w 1404"/>
              <a:gd name="T29" fmla="*/ 2147483647 h 1483"/>
              <a:gd name="T30" fmla="*/ 2147483647 w 1404"/>
              <a:gd name="T31" fmla="*/ 2147483647 h 1483"/>
              <a:gd name="T32" fmla="*/ 2147483647 w 1404"/>
              <a:gd name="T33" fmla="*/ 2147483647 h 1483"/>
              <a:gd name="T34" fmla="*/ 2147483647 w 1404"/>
              <a:gd name="T35" fmla="*/ 2147483647 h 1483"/>
              <a:gd name="T36" fmla="*/ 2147483647 w 1404"/>
              <a:gd name="T37" fmla="*/ 2147483647 h 1483"/>
              <a:gd name="T38" fmla="*/ 2147483647 w 1404"/>
              <a:gd name="T39" fmla="*/ 2147483647 h 1483"/>
              <a:gd name="T40" fmla="*/ 2147483647 w 1404"/>
              <a:gd name="T41" fmla="*/ 2147483647 h 1483"/>
              <a:gd name="T42" fmla="*/ 2147483647 w 1404"/>
              <a:gd name="T43" fmla="*/ 2147483647 h 1483"/>
              <a:gd name="T44" fmla="*/ 2147483647 w 1404"/>
              <a:gd name="T45" fmla="*/ 2147483647 h 1483"/>
              <a:gd name="T46" fmla="*/ 2147483647 w 1404"/>
              <a:gd name="T47" fmla="*/ 2147483647 h 1483"/>
              <a:gd name="T48" fmla="*/ 2147483647 w 1404"/>
              <a:gd name="T49" fmla="*/ 2147483647 h 1483"/>
              <a:gd name="T50" fmla="*/ 2147483647 w 1404"/>
              <a:gd name="T51" fmla="*/ 2147483647 h 1483"/>
              <a:gd name="T52" fmla="*/ 2147483647 w 1404"/>
              <a:gd name="T53" fmla="*/ 2147483647 h 1483"/>
              <a:gd name="T54" fmla="*/ 2147483647 w 1404"/>
              <a:gd name="T55" fmla="*/ 2147483647 h 1483"/>
              <a:gd name="T56" fmla="*/ 2147483647 w 1404"/>
              <a:gd name="T57" fmla="*/ 2147483647 h 1483"/>
              <a:gd name="T58" fmla="*/ 2147483647 w 1404"/>
              <a:gd name="T59" fmla="*/ 2147483647 h 1483"/>
              <a:gd name="T60" fmla="*/ 2147483647 w 1404"/>
              <a:gd name="T61" fmla="*/ 2147483647 h 1483"/>
              <a:gd name="T62" fmla="*/ 2147483647 w 1404"/>
              <a:gd name="T63" fmla="*/ 2147483647 h 1483"/>
              <a:gd name="T64" fmla="*/ 2147483647 w 1404"/>
              <a:gd name="T65" fmla="*/ 2147483647 h 1483"/>
              <a:gd name="T66" fmla="*/ 2147483647 w 1404"/>
              <a:gd name="T67" fmla="*/ 2147483647 h 1483"/>
              <a:gd name="T68" fmla="*/ 2147483647 w 1404"/>
              <a:gd name="T69" fmla="*/ 2147483647 h 14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0058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4" name="Line 12"/>
          <p:cNvSpPr>
            <a:spLocks noChangeShapeType="1"/>
          </p:cNvSpPr>
          <p:nvPr/>
        </p:nvSpPr>
        <p:spPr bwMode="auto">
          <a:xfrm>
            <a:off x="4195763" y="2740025"/>
            <a:ext cx="3808412"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45" name="TextBox 77"/>
          <p:cNvSpPr txBox="1">
            <a:spLocks noChangeArrowheads="1"/>
          </p:cNvSpPr>
          <p:nvPr/>
        </p:nvSpPr>
        <p:spPr bwMode="auto">
          <a:xfrm>
            <a:off x="4602163" y="3068638"/>
            <a:ext cx="3168650"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latin typeface="微软雅黑" panose="020B0503020204020204" pitchFamily="34" charset="-122"/>
                <a:ea typeface="微软雅黑" panose="020B0503020204020204" pitchFamily="34" charset="-122"/>
              </a:rPr>
              <a:t>背景</a:t>
            </a:r>
          </a:p>
          <a:p>
            <a:pPr algn="ctr" eaLnBrk="1" hangingPunct="1"/>
            <a:endParaRPr lang="zh-CN" altLang="en-US" sz="4400" b="1">
              <a:latin typeface="微软雅黑" panose="020B0503020204020204" pitchFamily="34" charset="-122"/>
              <a:ea typeface="微软雅黑" panose="020B0503020204020204" pitchFamily="34" charset="-122"/>
            </a:endParaRPr>
          </a:p>
        </p:txBody>
      </p:sp>
      <p:sp>
        <p:nvSpPr>
          <p:cNvPr id="10246" name="Rectangle 14"/>
          <p:cNvSpPr>
            <a:spLocks noChangeArrowheads="1"/>
          </p:cNvSpPr>
          <p:nvPr/>
        </p:nvSpPr>
        <p:spPr bwMode="auto">
          <a:xfrm>
            <a:off x="5634038" y="2255838"/>
            <a:ext cx="930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a:latin typeface="微软雅黑" panose="020B0503020204020204" pitchFamily="34" charset="-122"/>
                <a:ea typeface="微软雅黑" panose="020B0503020204020204" pitchFamily="34" charset="-122"/>
              </a:rPr>
              <a:t>Part 1</a:t>
            </a:r>
          </a:p>
        </p:txBody>
      </p:sp>
      <p:sp>
        <p:nvSpPr>
          <p:cNvPr id="10247" name="Oval 39"/>
          <p:cNvSpPr>
            <a:spLocks noChangeAspect="1" noChangeArrowheads="1"/>
          </p:cNvSpPr>
          <p:nvPr/>
        </p:nvSpPr>
        <p:spPr bwMode="auto">
          <a:xfrm>
            <a:off x="4062413" y="5014913"/>
            <a:ext cx="173037" cy="158750"/>
          </a:xfrm>
          <a:prstGeom prst="ellipse">
            <a:avLst/>
          </a:prstGeom>
          <a:solidFill>
            <a:schemeClr val="bg1"/>
          </a:solidFill>
          <a:ln w="28575">
            <a:solidFill>
              <a:schemeClr val="accent2"/>
            </a:solidFill>
            <a:round/>
          </a:ln>
        </p:spPr>
        <p:txBody>
          <a:bodyPr/>
          <a:lstStyle/>
          <a:p>
            <a:endParaRPr lang="zh-CN" altLang="en-US">
              <a:solidFill>
                <a:schemeClr val="accent2"/>
              </a:solidFill>
            </a:endParaRPr>
          </a:p>
        </p:txBody>
      </p:sp>
      <p:sp>
        <p:nvSpPr>
          <p:cNvPr id="10248" name="Oval 40"/>
          <p:cNvSpPr>
            <a:spLocks noChangeAspect="1" noChangeArrowheads="1"/>
          </p:cNvSpPr>
          <p:nvPr/>
        </p:nvSpPr>
        <p:spPr bwMode="auto">
          <a:xfrm>
            <a:off x="4062413" y="5676265"/>
            <a:ext cx="173037" cy="158750"/>
          </a:xfrm>
          <a:prstGeom prst="ellipse">
            <a:avLst/>
          </a:prstGeom>
          <a:solidFill>
            <a:schemeClr val="bg1"/>
          </a:solidFill>
          <a:ln w="28575">
            <a:solidFill>
              <a:schemeClr val="accent2"/>
            </a:solidFill>
            <a:round/>
          </a:ln>
        </p:spPr>
        <p:txBody>
          <a:bodyPr/>
          <a:lstStyle/>
          <a:p>
            <a:endParaRPr lang="zh-CN" altLang="en-US">
              <a:solidFill>
                <a:schemeClr val="accent2"/>
              </a:solidFill>
            </a:endParaRPr>
          </a:p>
        </p:txBody>
      </p:sp>
      <p:sp>
        <p:nvSpPr>
          <p:cNvPr id="10249" name="Oval 41"/>
          <p:cNvSpPr>
            <a:spLocks noChangeAspect="1" noChangeArrowheads="1"/>
          </p:cNvSpPr>
          <p:nvPr/>
        </p:nvSpPr>
        <p:spPr bwMode="auto">
          <a:xfrm>
            <a:off x="4062413" y="6287453"/>
            <a:ext cx="173037" cy="157162"/>
          </a:xfrm>
          <a:prstGeom prst="ellipse">
            <a:avLst/>
          </a:prstGeom>
          <a:solidFill>
            <a:schemeClr val="bg1"/>
          </a:solidFill>
          <a:ln w="28575">
            <a:solidFill>
              <a:schemeClr val="accent2"/>
            </a:solidFill>
            <a:round/>
          </a:ln>
        </p:spPr>
        <p:txBody>
          <a:bodyPr/>
          <a:lstStyle/>
          <a:p>
            <a:endParaRPr lang="zh-CN" altLang="en-US">
              <a:solidFill>
                <a:schemeClr val="accent2"/>
              </a:solidFill>
            </a:endParaRPr>
          </a:p>
        </p:txBody>
      </p:sp>
      <p:sp>
        <p:nvSpPr>
          <p:cNvPr id="10252" name="TextBox 84"/>
          <p:cNvSpPr txBox="1">
            <a:spLocks noChangeArrowheads="1"/>
          </p:cNvSpPr>
          <p:nvPr/>
        </p:nvSpPr>
        <p:spPr bwMode="auto">
          <a:xfrm>
            <a:off x="5205095" y="5525770"/>
            <a:ext cx="42373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accent2"/>
                </a:solidFill>
                <a:latin typeface="微软雅黑" panose="020B0503020204020204" pitchFamily="34" charset="-122"/>
                <a:ea typeface="微软雅黑" panose="020B0503020204020204" pitchFamily="34" charset="-122"/>
              </a:rPr>
              <a:t>多机器人协同编队的应用</a:t>
            </a:r>
          </a:p>
        </p:txBody>
      </p:sp>
      <p:sp>
        <p:nvSpPr>
          <p:cNvPr id="10253" name="TextBox 85"/>
          <p:cNvSpPr txBox="1">
            <a:spLocks noChangeArrowheads="1"/>
          </p:cNvSpPr>
          <p:nvPr/>
        </p:nvSpPr>
        <p:spPr bwMode="auto">
          <a:xfrm>
            <a:off x="5205095" y="6136005"/>
            <a:ext cx="4147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accent2"/>
                </a:solidFill>
                <a:latin typeface="微软雅黑" panose="020B0503020204020204" pitchFamily="34" charset="-122"/>
                <a:ea typeface="微软雅黑" panose="020B0503020204020204" pitchFamily="34" charset="-122"/>
              </a:rPr>
              <a:t>多机器人编队的主要研究方向</a:t>
            </a:r>
          </a:p>
        </p:txBody>
      </p:sp>
      <p:sp>
        <p:nvSpPr>
          <p:cNvPr id="8" name="TextBox 84"/>
          <p:cNvSpPr txBox="1">
            <a:spLocks noChangeArrowheads="1"/>
          </p:cNvSpPr>
          <p:nvPr/>
        </p:nvSpPr>
        <p:spPr bwMode="auto">
          <a:xfrm>
            <a:off x="5205095" y="4864735"/>
            <a:ext cx="43573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accent2"/>
                </a:solidFill>
                <a:latin typeface="微软雅黑" panose="020B0503020204020204" pitchFamily="34" charset="-122"/>
                <a:ea typeface="微软雅黑" panose="020B0503020204020204" pitchFamily="34" charset="-122"/>
              </a:rPr>
              <a:t>多机器人协同编队的发展起源</a:t>
            </a:r>
          </a:p>
        </p:txBody>
      </p:sp>
    </p:spTree>
  </p:cSld>
  <p:clrMapOvr>
    <a:masterClrMapping/>
  </p:clrMapOvr>
  <p:transition advTm="8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par>
                          <p:cTn id="8" fill="hold">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p:cTn id="11" dur="400" fill="hold"/>
                                        <p:tgtEl>
                                          <p:spTgt spid="10243"/>
                                        </p:tgtEl>
                                        <p:attrNameLst>
                                          <p:attrName>ppt_w</p:attrName>
                                        </p:attrNameLst>
                                      </p:cBhvr>
                                      <p:tavLst>
                                        <p:tav tm="0">
                                          <p:val>
                                            <p:fltVal val="0"/>
                                          </p:val>
                                        </p:tav>
                                        <p:tav tm="100000">
                                          <p:val>
                                            <p:strVal val="#ppt_w"/>
                                          </p:val>
                                        </p:tav>
                                      </p:tavLst>
                                    </p:anim>
                                    <p:anim calcmode="lin" valueType="num">
                                      <p:cBhvr>
                                        <p:cTn id="12" dur="400" fill="hold"/>
                                        <p:tgtEl>
                                          <p:spTgt spid="10243"/>
                                        </p:tgtEl>
                                        <p:attrNameLst>
                                          <p:attrName>ppt_h</p:attrName>
                                        </p:attrNameLst>
                                      </p:cBhvr>
                                      <p:tavLst>
                                        <p:tav tm="0">
                                          <p:val>
                                            <p:fltVal val="0"/>
                                          </p:val>
                                        </p:tav>
                                        <p:tav tm="100000">
                                          <p:val>
                                            <p:strVal val="#ppt_h"/>
                                          </p:val>
                                        </p:tav>
                                      </p:tavLst>
                                    </p:anim>
                                    <p:anim calcmode="lin" valueType="num">
                                      <p:cBhvr>
                                        <p:cTn id="13" dur="400" fill="hold"/>
                                        <p:tgtEl>
                                          <p:spTgt spid="10243"/>
                                        </p:tgtEl>
                                        <p:attrNameLst>
                                          <p:attrName>style.rotation</p:attrName>
                                        </p:attrNameLst>
                                      </p:cBhvr>
                                      <p:tavLst>
                                        <p:tav tm="0">
                                          <p:val>
                                            <p:fltVal val="90"/>
                                          </p:val>
                                        </p:tav>
                                        <p:tav tm="100000">
                                          <p:val>
                                            <p:fltVal val="0"/>
                                          </p:val>
                                        </p:tav>
                                      </p:tavLst>
                                    </p:anim>
                                    <p:animEffect transition="in" filter="fade">
                                      <p:cBhvr>
                                        <p:cTn id="14" dur="400"/>
                                        <p:tgtEl>
                                          <p:spTgt spid="10243"/>
                                        </p:tgtEl>
                                      </p:cBhvr>
                                    </p:animEffect>
                                  </p:childTnLst>
                                </p:cTn>
                              </p:par>
                            </p:childTnLst>
                          </p:cTn>
                        </p:par>
                        <p:par>
                          <p:cTn id="15" fill="hold">
                            <p:stCondLst>
                              <p:cond delay="2500"/>
                            </p:stCondLst>
                            <p:childTnLst>
                              <p:par>
                                <p:cTn id="16" presetID="16" presetClass="entr" presetSubtype="21" fill="hold" grpId="0" nodeType="afterEffect">
                                  <p:stCondLst>
                                    <p:cond delay="0"/>
                                  </p:stCondLst>
                                  <p:childTnLst>
                                    <p:set>
                                      <p:cBhvr>
                                        <p:cTn id="17" dur="1" fill="hold">
                                          <p:stCondLst>
                                            <p:cond delay="0"/>
                                          </p:stCondLst>
                                        </p:cTn>
                                        <p:tgtEl>
                                          <p:spTgt spid="10244"/>
                                        </p:tgtEl>
                                        <p:attrNameLst>
                                          <p:attrName>style.visibility</p:attrName>
                                        </p:attrNameLst>
                                      </p:cBhvr>
                                      <p:to>
                                        <p:strVal val="visible"/>
                                      </p:to>
                                    </p:set>
                                    <p:animEffect transition="in" filter="barn(inVertical)">
                                      <p:cBhvr>
                                        <p:cTn id="18" dur="500"/>
                                        <p:tgtEl>
                                          <p:spTgt spid="10244"/>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10245"/>
                                        </p:tgtEl>
                                        <p:attrNameLst>
                                          <p:attrName>style.visibility</p:attrName>
                                        </p:attrNameLst>
                                      </p:cBhvr>
                                      <p:to>
                                        <p:strVal val="visible"/>
                                      </p:to>
                                    </p:set>
                                    <p:animEffect transition="in" filter="wipe(up)">
                                      <p:cBhvr>
                                        <p:cTn id="22" dur="500"/>
                                        <p:tgtEl>
                                          <p:spTgt spid="1024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246"/>
                                        </p:tgtEl>
                                        <p:attrNameLst>
                                          <p:attrName>style.visibility</p:attrName>
                                        </p:attrNameLst>
                                      </p:cBhvr>
                                      <p:to>
                                        <p:strVal val="visible"/>
                                      </p:to>
                                    </p:set>
                                    <p:animEffect transition="in" filter="wipe(down)">
                                      <p:cBhvr>
                                        <p:cTn id="25" dur="500"/>
                                        <p:tgtEl>
                                          <p:spTgt spid="10246"/>
                                        </p:tgtEl>
                                      </p:cBhvr>
                                    </p:animEffect>
                                  </p:childTnLst>
                                </p:cTn>
                              </p:par>
                            </p:childTnLst>
                          </p:cTn>
                        </p:par>
                        <p:par>
                          <p:cTn id="26" fill="hold">
                            <p:stCondLst>
                              <p:cond delay="3500"/>
                            </p:stCondLst>
                            <p:childTnLst>
                              <p:par>
                                <p:cTn id="27" presetID="2" presetClass="entr" presetSubtype="12" fill="hold" grpId="0" nodeType="afterEffect">
                                  <p:stCondLst>
                                    <p:cond delay="0"/>
                                  </p:stCondLst>
                                  <p:childTnLst>
                                    <p:set>
                                      <p:cBhvr>
                                        <p:cTn id="28" dur="1" fill="hold">
                                          <p:stCondLst>
                                            <p:cond delay="0"/>
                                          </p:stCondLst>
                                        </p:cTn>
                                        <p:tgtEl>
                                          <p:spTgt spid="10247"/>
                                        </p:tgtEl>
                                        <p:attrNameLst>
                                          <p:attrName>style.visibility</p:attrName>
                                        </p:attrNameLst>
                                      </p:cBhvr>
                                      <p:to>
                                        <p:strVal val="visible"/>
                                      </p:to>
                                    </p:set>
                                    <p:anim calcmode="lin" valueType="num">
                                      <p:cBhvr additive="base">
                                        <p:cTn id="29" dur="500" fill="hold"/>
                                        <p:tgtEl>
                                          <p:spTgt spid="10247"/>
                                        </p:tgtEl>
                                        <p:attrNameLst>
                                          <p:attrName>ppt_x</p:attrName>
                                        </p:attrNameLst>
                                      </p:cBhvr>
                                      <p:tavLst>
                                        <p:tav tm="0">
                                          <p:val>
                                            <p:strVal val="0-#ppt_w/2"/>
                                          </p:val>
                                        </p:tav>
                                        <p:tav tm="100000">
                                          <p:val>
                                            <p:strVal val="#ppt_x"/>
                                          </p:val>
                                        </p:tav>
                                      </p:tavLst>
                                    </p:anim>
                                    <p:anim calcmode="lin" valueType="num">
                                      <p:cBhvr additive="base">
                                        <p:cTn id="30" dur="500" fill="hold"/>
                                        <p:tgtEl>
                                          <p:spTgt spid="10247"/>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100"/>
                                  </p:stCondLst>
                                  <p:childTnLst>
                                    <p:set>
                                      <p:cBhvr>
                                        <p:cTn id="32" dur="1" fill="hold">
                                          <p:stCondLst>
                                            <p:cond delay="0"/>
                                          </p:stCondLst>
                                        </p:cTn>
                                        <p:tgtEl>
                                          <p:spTgt spid="10248"/>
                                        </p:tgtEl>
                                        <p:attrNameLst>
                                          <p:attrName>style.visibility</p:attrName>
                                        </p:attrNameLst>
                                      </p:cBhvr>
                                      <p:to>
                                        <p:strVal val="visible"/>
                                      </p:to>
                                    </p:set>
                                    <p:anim calcmode="lin" valueType="num">
                                      <p:cBhvr additive="base">
                                        <p:cTn id="33" dur="500" fill="hold"/>
                                        <p:tgtEl>
                                          <p:spTgt spid="10248"/>
                                        </p:tgtEl>
                                        <p:attrNameLst>
                                          <p:attrName>ppt_x</p:attrName>
                                        </p:attrNameLst>
                                      </p:cBhvr>
                                      <p:tavLst>
                                        <p:tav tm="0">
                                          <p:val>
                                            <p:strVal val="0-#ppt_w/2"/>
                                          </p:val>
                                        </p:tav>
                                        <p:tav tm="100000">
                                          <p:val>
                                            <p:strVal val="#ppt_x"/>
                                          </p:val>
                                        </p:tav>
                                      </p:tavLst>
                                    </p:anim>
                                    <p:anim calcmode="lin" valueType="num">
                                      <p:cBhvr additive="base">
                                        <p:cTn id="34" dur="500" fill="hold"/>
                                        <p:tgtEl>
                                          <p:spTgt spid="10248"/>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200"/>
                                  </p:stCondLst>
                                  <p:childTnLst>
                                    <p:set>
                                      <p:cBhvr>
                                        <p:cTn id="36" dur="1" fill="hold">
                                          <p:stCondLst>
                                            <p:cond delay="0"/>
                                          </p:stCondLst>
                                        </p:cTn>
                                        <p:tgtEl>
                                          <p:spTgt spid="10249"/>
                                        </p:tgtEl>
                                        <p:attrNameLst>
                                          <p:attrName>style.visibility</p:attrName>
                                        </p:attrNameLst>
                                      </p:cBhvr>
                                      <p:to>
                                        <p:strVal val="visible"/>
                                      </p:to>
                                    </p:set>
                                    <p:anim calcmode="lin" valueType="num">
                                      <p:cBhvr additive="base">
                                        <p:cTn id="37" dur="500" fill="hold"/>
                                        <p:tgtEl>
                                          <p:spTgt spid="10249"/>
                                        </p:tgtEl>
                                        <p:attrNameLst>
                                          <p:attrName>ppt_x</p:attrName>
                                        </p:attrNameLst>
                                      </p:cBhvr>
                                      <p:tavLst>
                                        <p:tav tm="0">
                                          <p:val>
                                            <p:strVal val="0-#ppt_w/2"/>
                                          </p:val>
                                        </p:tav>
                                        <p:tav tm="100000">
                                          <p:val>
                                            <p:strVal val="#ppt_x"/>
                                          </p:val>
                                        </p:tav>
                                      </p:tavLst>
                                    </p:anim>
                                    <p:anim calcmode="lin" valueType="num">
                                      <p:cBhvr additive="base">
                                        <p:cTn id="38" dur="500" fill="hold"/>
                                        <p:tgtEl>
                                          <p:spTgt spid="10249"/>
                                        </p:tgtEl>
                                        <p:attrNameLst>
                                          <p:attrName>ppt_y</p:attrName>
                                        </p:attrNameLst>
                                      </p:cBhvr>
                                      <p:tavLst>
                                        <p:tav tm="0">
                                          <p:val>
                                            <p:strVal val="1+#ppt_h/2"/>
                                          </p:val>
                                        </p:tav>
                                        <p:tav tm="100000">
                                          <p:val>
                                            <p:strVal val="#ppt_y"/>
                                          </p:val>
                                        </p:tav>
                                      </p:tavLst>
                                    </p:anim>
                                  </p:childTnLst>
                                </p:cTn>
                              </p:par>
                              <p:par>
                                <p:cTn id="39" presetID="22" presetClass="entr" presetSubtype="8" fill="hold" grpId="0" nodeType="withEffect">
                                  <p:stCondLst>
                                    <p:cond delay="100"/>
                                  </p:stCondLst>
                                  <p:childTnLst>
                                    <p:set>
                                      <p:cBhvr>
                                        <p:cTn id="40" dur="1" fill="hold">
                                          <p:stCondLst>
                                            <p:cond delay="0"/>
                                          </p:stCondLst>
                                        </p:cTn>
                                        <p:tgtEl>
                                          <p:spTgt spid="10252"/>
                                        </p:tgtEl>
                                        <p:attrNameLst>
                                          <p:attrName>style.visibility</p:attrName>
                                        </p:attrNameLst>
                                      </p:cBhvr>
                                      <p:to>
                                        <p:strVal val="visible"/>
                                      </p:to>
                                    </p:set>
                                    <p:animEffect transition="in" filter="wipe(left)">
                                      <p:cBhvr>
                                        <p:cTn id="41" dur="500"/>
                                        <p:tgtEl>
                                          <p:spTgt spid="10252"/>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10253"/>
                                        </p:tgtEl>
                                        <p:attrNameLst>
                                          <p:attrName>style.visibility</p:attrName>
                                        </p:attrNameLst>
                                      </p:cBhvr>
                                      <p:to>
                                        <p:strVal val="visible"/>
                                      </p:to>
                                    </p:set>
                                    <p:animEffect transition="in" filter="wipe(left)">
                                      <p:cBhvr>
                                        <p:cTn id="44" dur="500"/>
                                        <p:tgtEl>
                                          <p:spTgt spid="10253"/>
                                        </p:tgtEl>
                                      </p:cBhvr>
                                    </p:animEffect>
                                  </p:childTnLst>
                                </p:cTn>
                              </p:par>
                              <p:par>
                                <p:cTn id="45" presetID="22" presetClass="entr" presetSubtype="8" fill="hold" grpId="0" nodeType="withEffect">
                                  <p:stCondLst>
                                    <p:cond delay="10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autoUpdateAnimBg="0"/>
      <p:bldP spid="10243" grpId="0" animBg="1"/>
      <p:bldP spid="10244" grpId="0" animBg="1"/>
      <p:bldP spid="10245" grpId="0" autoUpdateAnimBg="0"/>
      <p:bldP spid="10246" grpId="0" autoUpdateAnimBg="0"/>
      <p:bldP spid="10247" grpId="0" bldLvl="0" animBg="1" autoUpdateAnimBg="0"/>
      <p:bldP spid="10248" grpId="0" bldLvl="0" animBg="1" autoUpdateAnimBg="0"/>
      <p:bldP spid="10249" grpId="0" bldLvl="0" animBg="1" autoUpdateAnimBg="0"/>
      <p:bldP spid="10252" grpId="0" autoUpdateAnimBg="0"/>
      <p:bldP spid="10253" grpId="0" autoUpdateAnimBg="0"/>
      <p:bldP spid="8"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975985" y="1926590"/>
            <a:ext cx="6448425" cy="3347085"/>
          </a:xfrm>
          <a:prstGeom prst="rect">
            <a:avLst/>
          </a:prstGeom>
        </p:spPr>
      </p:pic>
      <p:pic>
        <p:nvPicPr>
          <p:cNvPr id="3" name="图片 2"/>
          <p:cNvPicPr>
            <a:picLocks noChangeAspect="1"/>
          </p:cNvPicPr>
          <p:nvPr/>
        </p:nvPicPr>
        <p:blipFill>
          <a:blip r:embed="rId3"/>
          <a:stretch>
            <a:fillRect/>
          </a:stretch>
        </p:blipFill>
        <p:spPr>
          <a:xfrm>
            <a:off x="1358900" y="5025390"/>
            <a:ext cx="5278120" cy="1491615"/>
          </a:xfrm>
          <a:prstGeom prst="rect">
            <a:avLst/>
          </a:prstGeom>
        </p:spPr>
      </p:pic>
      <p:sp>
        <p:nvSpPr>
          <p:cNvPr id="13314" name="TextBox 27"/>
          <p:cNvSpPr txBox="1">
            <a:spLocks noChangeArrowheads="1"/>
          </p:cNvSpPr>
          <p:nvPr/>
        </p:nvSpPr>
        <p:spPr bwMode="auto">
          <a:xfrm>
            <a:off x="1092835" y="220663"/>
            <a:ext cx="107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领航跟随</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时间协同群体机器人最优变换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1539875" y="2193925"/>
            <a:ext cx="4064000" cy="1142365"/>
          </a:xfrm>
          <a:prstGeom prst="rect">
            <a:avLst/>
          </a:prstGeom>
        </p:spPr>
      </p:pic>
      <p:sp>
        <p:nvSpPr>
          <p:cNvPr id="2" name="文本框 1"/>
          <p:cNvSpPr txBox="1"/>
          <p:nvPr/>
        </p:nvSpPr>
        <p:spPr>
          <a:xfrm>
            <a:off x="622300" y="995045"/>
            <a:ext cx="9309100" cy="1198880"/>
          </a:xfrm>
          <a:prstGeom prst="rect">
            <a:avLst/>
          </a:prstGeom>
          <a:noFill/>
        </p:spPr>
        <p:txBody>
          <a:bodyPr wrap="square" rtlCol="0" anchor="t">
            <a:spAutoFit/>
          </a:bodyPr>
          <a:lstStyle/>
          <a:p>
            <a:pPr marL="0" indent="266700"/>
            <a:r>
              <a:rPr lang="zh-CN" altLang="en-US" sz="2400">
                <a:latin typeface="宋体" panose="02010600030101010101" pitchFamily="2" charset="-122"/>
                <a:cs typeface="宋体" panose="02010600030101010101" pitchFamily="2" charset="-122"/>
                <a:sym typeface="+mn-ea"/>
              </a:rPr>
              <a:t>计算出最小能耗变换位置和最短时间变换位置后，通过加权我们就可以进行能耗</a:t>
            </a:r>
            <a:r>
              <a:rPr lang="en-US" altLang="zh-CN" sz="2400">
                <a:latin typeface="宋体" panose="02010600030101010101" pitchFamily="2" charset="-122"/>
                <a:cs typeface="宋体" panose="02010600030101010101" pitchFamily="2" charset="-122"/>
                <a:sym typeface="+mn-ea"/>
              </a:rPr>
              <a:t>—</a:t>
            </a:r>
            <a:r>
              <a:rPr lang="zh-CN" altLang="en-US" sz="2400">
                <a:latin typeface="宋体" panose="02010600030101010101" pitchFamily="2" charset="-122"/>
                <a:cs typeface="宋体" panose="02010600030101010101" pitchFamily="2" charset="-122"/>
                <a:sym typeface="+mn-ea"/>
              </a:rPr>
              <a:t>时间综合变换。记最小能耗和最短时间目标队形的虚拟编队中心分别为</a:t>
            </a:r>
          </a:p>
        </p:txBody>
      </p:sp>
      <p:sp>
        <p:nvSpPr>
          <p:cNvPr id="100" name="文本框 99"/>
          <p:cNvSpPr txBox="1"/>
          <p:nvPr/>
        </p:nvSpPr>
        <p:spPr>
          <a:xfrm>
            <a:off x="427355" y="3703320"/>
            <a:ext cx="5970270" cy="1691640"/>
          </a:xfrm>
          <a:prstGeom prst="rect">
            <a:avLst/>
          </a:prstGeom>
          <a:noFill/>
          <a:ln w="9525">
            <a:noFill/>
          </a:ln>
        </p:spPr>
        <p:txBody>
          <a:bodyPr wrap="square">
            <a:spAutoFit/>
          </a:bodyPr>
          <a:lstStyle/>
          <a:p>
            <a:pPr marL="0" indent="0" algn="l"/>
            <a:r>
              <a:rPr lang="zh-CN" altLang="en-US" sz="2400" b="0">
                <a:latin typeface="宋体" panose="02010600030101010101" pitchFamily="2" charset="-122"/>
                <a:ea typeface="宋体" panose="02010600030101010101" pitchFamily="2" charset="-122"/>
                <a:cs typeface="宋体" panose="02010600030101010101" pitchFamily="2" charset="-122"/>
              </a:rPr>
              <a:t>记最小能耗变换所用总时间为</a:t>
            </a:r>
            <a:r>
              <a:rPr lang="zh-CN" altLang="en-US" sz="2400" b="0" i="1">
                <a:latin typeface="Times New Roman" panose="02020603050405020304" charset="0"/>
                <a:cs typeface="Times New Roman" panose="02020603050405020304" charset="0"/>
              </a:rPr>
              <a:t> </a:t>
            </a:r>
            <a:r>
              <a:rPr lang="en-US" altLang="zh-CN" sz="2400" b="0" i="1">
                <a:latin typeface="Times New Roman" panose="02020603050405020304" charset="0"/>
                <a:cs typeface="Times New Roman" panose="02020603050405020304" charset="0"/>
              </a:rPr>
              <a:t>t</a:t>
            </a:r>
            <a:r>
              <a:rPr lang="en-US" altLang="zh-CN" sz="2800" b="0" baseline="-25000">
                <a:latin typeface="Times New Roman" panose="02020603050405020304" charset="0"/>
                <a:cs typeface="Times New Roman" panose="02020603050405020304" charset="0"/>
              </a:rPr>
              <a:t>1</a:t>
            </a:r>
            <a:r>
              <a:rPr lang="en-US" altLang="zh-CN" sz="2400" b="0" i="1">
                <a:latin typeface="Times New Roman" panose="02020603050405020304" charset="0"/>
                <a:cs typeface="Times New Roman" panose="02020603050405020304" charset="0"/>
              </a:rPr>
              <a:t> </a:t>
            </a:r>
            <a:r>
              <a:rPr lang="zh-CN" altLang="en-US" sz="2400" b="0">
                <a:latin typeface="宋体" panose="02010600030101010101" pitchFamily="2" charset="-122"/>
                <a:ea typeface="宋体" panose="02010600030101010101" pitchFamily="2" charset="-122"/>
                <a:cs typeface="宋体" panose="02010600030101010101" pitchFamily="2" charset="-122"/>
              </a:rPr>
              <a:t>，最短时间变换所用时间为</a:t>
            </a:r>
            <a:r>
              <a:rPr lang="zh-CN" altLang="en-US" sz="2400" b="0" i="1">
                <a:latin typeface="Times New Roman" panose="02020603050405020304" charset="0"/>
                <a:cs typeface="Times New Roman" panose="02020603050405020304" charset="0"/>
              </a:rPr>
              <a:t> </a:t>
            </a:r>
            <a:r>
              <a:rPr lang="en-US" altLang="zh-CN" sz="2400" b="0" i="1">
                <a:latin typeface="Times New Roman" panose="02020603050405020304" charset="0"/>
                <a:cs typeface="Times New Roman" panose="02020603050405020304" charset="0"/>
              </a:rPr>
              <a:t>t</a:t>
            </a:r>
            <a:r>
              <a:rPr lang="en-US" altLang="zh-CN" sz="2800" b="0" baseline="-25000">
                <a:latin typeface="Times New Roman" panose="02020603050405020304" charset="0"/>
                <a:cs typeface="Times New Roman" panose="02020603050405020304" charset="0"/>
              </a:rPr>
              <a:t>2</a:t>
            </a:r>
            <a:r>
              <a:rPr lang="en-US" altLang="zh-CN" sz="2400" b="0" i="1">
                <a:latin typeface="Times New Roman" panose="02020603050405020304" charset="0"/>
                <a:cs typeface="Times New Roman" panose="02020603050405020304" charset="0"/>
              </a:rPr>
              <a:t> </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zh-CN" altLang="en-US" sz="2400" b="0" i="1">
                <a:latin typeface="Times New Roman" panose="02020603050405020304" charset="0"/>
                <a:cs typeface="Times New Roman" panose="02020603050405020304" charset="0"/>
              </a:rPr>
              <a:t> </a:t>
            </a:r>
            <a:r>
              <a:rPr lang="en-US" altLang="zh-CN" sz="2000" b="0" i="1">
                <a:latin typeface="Times New Roman" panose="02020603050405020304" charset="0"/>
                <a:cs typeface="Times New Roman" panose="02020603050405020304" charset="0"/>
              </a:rPr>
              <a:t>t</a:t>
            </a:r>
            <a:r>
              <a:rPr lang="en-US" altLang="zh-CN" sz="2400" b="0" i="1">
                <a:latin typeface="Times New Roman" panose="02020603050405020304" charset="0"/>
                <a:cs typeface="Times New Roman" panose="02020603050405020304" charset="0"/>
              </a:rPr>
              <a:t> </a:t>
            </a:r>
            <a:r>
              <a:rPr lang="zh-CN" altLang="en-US" sz="2400" b="0">
                <a:latin typeface="宋体" panose="02010600030101010101" pitchFamily="2" charset="-122"/>
                <a:ea typeface="宋体" panose="02010600030101010101" pitchFamily="2" charset="-122"/>
                <a:cs typeface="宋体" panose="02010600030101010101" pitchFamily="2" charset="-122"/>
              </a:rPr>
              <a:t>为实际的变换时间</a:t>
            </a:r>
            <a:r>
              <a:rPr lang="zh-CN" altLang="en-US" sz="2400" b="0" i="1">
                <a:latin typeface="Times New Roman" panose="02020603050405020304" charset="0"/>
                <a:cs typeface="Times New Roman" panose="02020603050405020304" charset="0"/>
              </a:rPr>
              <a:t> </a:t>
            </a:r>
            <a:r>
              <a:rPr lang="en-US" altLang="zh-CN" sz="2400" b="0">
                <a:latin typeface="Times New Roman" panose="02020603050405020304" charset="0"/>
                <a:cs typeface="Times New Roman" panose="02020603050405020304" charset="0"/>
              </a:rPr>
              <a:t>( </a:t>
            </a:r>
            <a:r>
              <a:rPr lang="en-US" altLang="zh-CN" sz="2000" b="0" i="1">
                <a:latin typeface="Times New Roman" panose="02020603050405020304" charset="0"/>
                <a:cs typeface="Times New Roman" panose="02020603050405020304" charset="0"/>
              </a:rPr>
              <a:t>t</a:t>
            </a:r>
            <a:r>
              <a:rPr lang="en-US" altLang="zh-CN" sz="2400" b="0">
                <a:latin typeface="Times New Roman" panose="02020603050405020304" charset="0"/>
                <a:cs typeface="Times New Roman" panose="02020603050405020304" charset="0"/>
              </a:rPr>
              <a:t> </a:t>
            </a:r>
            <a:r>
              <a:rPr lang="en-US" altLang="zh-CN" sz="2000" b="0">
                <a:latin typeface="Symbol" panose="05050102010706020507" charset="0"/>
                <a:cs typeface="Symbol" panose="05050102010706020507" charset="0"/>
              </a:rPr>
              <a:t>³</a:t>
            </a:r>
            <a:r>
              <a:rPr lang="en-US" altLang="zh-CN" sz="2400" b="0">
                <a:latin typeface="Times New Roman" panose="02020603050405020304" charset="0"/>
                <a:cs typeface="Times New Roman" panose="02020603050405020304" charset="0"/>
              </a:rPr>
              <a:t> </a:t>
            </a:r>
            <a:r>
              <a:rPr lang="en-US" altLang="zh-CN" sz="2000" b="0" i="1">
                <a:latin typeface="Times New Roman" panose="02020603050405020304" charset="0"/>
                <a:cs typeface="Times New Roman" panose="02020603050405020304" charset="0"/>
              </a:rPr>
              <a:t>t</a:t>
            </a:r>
            <a:r>
              <a:rPr lang="en-US" altLang="zh-CN" sz="2800" b="0" baseline="-25000">
                <a:latin typeface="Times New Roman" panose="02020603050405020304" charset="0"/>
                <a:cs typeface="Times New Roman" panose="02020603050405020304" charset="0"/>
              </a:rPr>
              <a:t>2</a:t>
            </a:r>
            <a:r>
              <a:rPr lang="en-US" altLang="zh-CN" sz="2400" b="0">
                <a:latin typeface="Times New Roman" panose="02020603050405020304" charset="0"/>
                <a:cs typeface="Times New Roman" panose="02020603050405020304" charset="0"/>
              </a:rPr>
              <a:t> )</a:t>
            </a:r>
            <a:r>
              <a:rPr lang="zh-CN" altLang="en-US" sz="2400" b="0">
                <a:latin typeface="宋体" panose="02010600030101010101" pitchFamily="2" charset="-122"/>
                <a:ea typeface="宋体" panose="02010600030101010101" pitchFamily="2" charset="-122"/>
                <a:cs typeface="宋体" panose="02010600030101010101" pitchFamily="2" charset="-122"/>
              </a:rPr>
              <a:t>，则能耗</a:t>
            </a:r>
            <a:r>
              <a:rPr lang="en-US" altLang="zh-CN" sz="2400" b="0">
                <a:latin typeface="Times New Roman" panose="02020603050405020304" charset="0"/>
                <a:cs typeface="Times New Roman" panose="02020603050405020304" charset="0"/>
              </a:rPr>
              <a:t>-</a:t>
            </a:r>
            <a:r>
              <a:rPr lang="zh-CN" altLang="en-US" sz="2800" b="0">
                <a:latin typeface="宋体" panose="02010600030101010101" pitchFamily="2" charset="-122"/>
                <a:ea typeface="宋体" panose="02010600030101010101" pitchFamily="2" charset="-122"/>
                <a:cs typeface="宋体" panose="02010600030101010101" pitchFamily="2" charset="-122"/>
              </a:rPr>
              <a:t>时间综合变换目标编队中心位</a:t>
            </a:r>
            <a:r>
              <a:rPr lang="zh-CN" altLang="en-US" sz="2400" b="0">
                <a:latin typeface="宋体" panose="02010600030101010101" pitchFamily="2" charset="-122"/>
                <a:ea typeface="宋体" panose="02010600030101010101" pitchFamily="2" charset="-122"/>
                <a:cs typeface="宋体" panose="02010600030101010101" pitchFamily="2" charset="-122"/>
              </a:rPr>
              <a:t>置：</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42" name="Oval 5"/>
          <p:cNvSpPr>
            <a:spLocks noChangeArrowheads="1"/>
          </p:cNvSpPr>
          <p:nvPr/>
        </p:nvSpPr>
        <p:spPr bwMode="auto">
          <a:xfrm>
            <a:off x="4062413" y="627063"/>
            <a:ext cx="4141787" cy="41449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3" name="Freeform 11"/>
          <p:cNvSpPr>
            <a:spLocks noEditPoints="1"/>
          </p:cNvSpPr>
          <p:nvPr/>
        </p:nvSpPr>
        <p:spPr bwMode="auto">
          <a:xfrm>
            <a:off x="5595938" y="936625"/>
            <a:ext cx="1152525" cy="1217613"/>
          </a:xfrm>
          <a:custGeom>
            <a:avLst/>
            <a:gdLst>
              <a:gd name="T0" fmla="*/ 2147483647 w 1404"/>
              <a:gd name="T1" fmla="*/ 0 h 1483"/>
              <a:gd name="T2" fmla="*/ 2147483647 w 1404"/>
              <a:gd name="T3" fmla="*/ 2147483647 h 1483"/>
              <a:gd name="T4" fmla="*/ 2147483647 w 1404"/>
              <a:gd name="T5" fmla="*/ 2147483647 h 1483"/>
              <a:gd name="T6" fmla="*/ 2147483647 w 1404"/>
              <a:gd name="T7" fmla="*/ 2147483647 h 1483"/>
              <a:gd name="T8" fmla="*/ 2147483647 w 1404"/>
              <a:gd name="T9" fmla="*/ 2147483647 h 1483"/>
              <a:gd name="T10" fmla="*/ 2147483647 w 1404"/>
              <a:gd name="T11" fmla="*/ 2147483647 h 1483"/>
              <a:gd name="T12" fmla="*/ 2147483647 w 1404"/>
              <a:gd name="T13" fmla="*/ 2147483647 h 1483"/>
              <a:gd name="T14" fmla="*/ 2147483647 w 1404"/>
              <a:gd name="T15" fmla="*/ 2147483647 h 1483"/>
              <a:gd name="T16" fmla="*/ 0 w 1404"/>
              <a:gd name="T17" fmla="*/ 2147483647 h 1483"/>
              <a:gd name="T18" fmla="*/ 2147483647 w 1404"/>
              <a:gd name="T19" fmla="*/ 2147483647 h 1483"/>
              <a:gd name="T20" fmla="*/ 2147483647 w 1404"/>
              <a:gd name="T21" fmla="*/ 2147483647 h 1483"/>
              <a:gd name="T22" fmla="*/ 2147483647 w 1404"/>
              <a:gd name="T23" fmla="*/ 2147483647 h 1483"/>
              <a:gd name="T24" fmla="*/ 2147483647 w 1404"/>
              <a:gd name="T25" fmla="*/ 2147483647 h 1483"/>
              <a:gd name="T26" fmla="*/ 2147483647 w 1404"/>
              <a:gd name="T27" fmla="*/ 2147483647 h 1483"/>
              <a:gd name="T28" fmla="*/ 2147483647 w 1404"/>
              <a:gd name="T29" fmla="*/ 2147483647 h 1483"/>
              <a:gd name="T30" fmla="*/ 2147483647 w 1404"/>
              <a:gd name="T31" fmla="*/ 2147483647 h 1483"/>
              <a:gd name="T32" fmla="*/ 2147483647 w 1404"/>
              <a:gd name="T33" fmla="*/ 2147483647 h 1483"/>
              <a:gd name="T34" fmla="*/ 2147483647 w 1404"/>
              <a:gd name="T35" fmla="*/ 2147483647 h 1483"/>
              <a:gd name="T36" fmla="*/ 2147483647 w 1404"/>
              <a:gd name="T37" fmla="*/ 2147483647 h 1483"/>
              <a:gd name="T38" fmla="*/ 2147483647 w 1404"/>
              <a:gd name="T39" fmla="*/ 2147483647 h 1483"/>
              <a:gd name="T40" fmla="*/ 2147483647 w 1404"/>
              <a:gd name="T41" fmla="*/ 2147483647 h 1483"/>
              <a:gd name="T42" fmla="*/ 2147483647 w 1404"/>
              <a:gd name="T43" fmla="*/ 2147483647 h 1483"/>
              <a:gd name="T44" fmla="*/ 2147483647 w 1404"/>
              <a:gd name="T45" fmla="*/ 2147483647 h 1483"/>
              <a:gd name="T46" fmla="*/ 2147483647 w 1404"/>
              <a:gd name="T47" fmla="*/ 2147483647 h 1483"/>
              <a:gd name="T48" fmla="*/ 2147483647 w 1404"/>
              <a:gd name="T49" fmla="*/ 2147483647 h 1483"/>
              <a:gd name="T50" fmla="*/ 2147483647 w 1404"/>
              <a:gd name="T51" fmla="*/ 2147483647 h 1483"/>
              <a:gd name="T52" fmla="*/ 2147483647 w 1404"/>
              <a:gd name="T53" fmla="*/ 2147483647 h 1483"/>
              <a:gd name="T54" fmla="*/ 2147483647 w 1404"/>
              <a:gd name="T55" fmla="*/ 2147483647 h 1483"/>
              <a:gd name="T56" fmla="*/ 2147483647 w 1404"/>
              <a:gd name="T57" fmla="*/ 2147483647 h 1483"/>
              <a:gd name="T58" fmla="*/ 2147483647 w 1404"/>
              <a:gd name="T59" fmla="*/ 2147483647 h 1483"/>
              <a:gd name="T60" fmla="*/ 2147483647 w 1404"/>
              <a:gd name="T61" fmla="*/ 2147483647 h 1483"/>
              <a:gd name="T62" fmla="*/ 2147483647 w 1404"/>
              <a:gd name="T63" fmla="*/ 2147483647 h 1483"/>
              <a:gd name="T64" fmla="*/ 2147483647 w 1404"/>
              <a:gd name="T65" fmla="*/ 2147483647 h 1483"/>
              <a:gd name="T66" fmla="*/ 2147483647 w 1404"/>
              <a:gd name="T67" fmla="*/ 2147483647 h 1483"/>
              <a:gd name="T68" fmla="*/ 2147483647 w 1404"/>
              <a:gd name="T69" fmla="*/ 2147483647 h 14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0058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4" name="Line 12"/>
          <p:cNvSpPr>
            <a:spLocks noChangeShapeType="1"/>
          </p:cNvSpPr>
          <p:nvPr/>
        </p:nvSpPr>
        <p:spPr bwMode="auto">
          <a:xfrm>
            <a:off x="4195763" y="2740025"/>
            <a:ext cx="3808412"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45" name="TextBox 77"/>
          <p:cNvSpPr txBox="1">
            <a:spLocks noChangeArrowheads="1"/>
          </p:cNvSpPr>
          <p:nvPr/>
        </p:nvSpPr>
        <p:spPr bwMode="auto">
          <a:xfrm>
            <a:off x="4602163" y="3068638"/>
            <a:ext cx="3168650"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err="1">
                <a:latin typeface="微软雅黑" panose="020B0503020204020204" pitchFamily="34" charset="-122"/>
                <a:ea typeface="微软雅黑" panose="020B0503020204020204" pitchFamily="34" charset="-122"/>
              </a:rPr>
              <a:t>kilobot</a:t>
            </a:r>
            <a:endParaRPr lang="zh-CN" altLang="en-US" sz="4400" b="1" dirty="0">
              <a:latin typeface="微软雅黑" panose="020B0503020204020204" pitchFamily="34" charset="-122"/>
              <a:ea typeface="微软雅黑" panose="020B0503020204020204" pitchFamily="34" charset="-122"/>
            </a:endParaRPr>
          </a:p>
          <a:p>
            <a:pPr algn="ctr" eaLnBrk="1" hangingPunct="1"/>
            <a:endParaRPr lang="zh-CN" altLang="en-US" sz="4400" b="1" dirty="0">
              <a:latin typeface="微软雅黑" panose="020B0503020204020204" pitchFamily="34" charset="-122"/>
              <a:ea typeface="微软雅黑" panose="020B0503020204020204" pitchFamily="34" charset="-122"/>
            </a:endParaRPr>
          </a:p>
        </p:txBody>
      </p:sp>
      <p:sp>
        <p:nvSpPr>
          <p:cNvPr id="10246" name="Rectangle 14"/>
          <p:cNvSpPr>
            <a:spLocks noChangeArrowheads="1"/>
          </p:cNvSpPr>
          <p:nvPr/>
        </p:nvSpPr>
        <p:spPr bwMode="auto">
          <a:xfrm>
            <a:off x="5634038" y="2255838"/>
            <a:ext cx="92329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a:latin typeface="微软雅黑" panose="020B0503020204020204" pitchFamily="34" charset="-122"/>
                <a:ea typeface="微软雅黑" panose="020B0503020204020204" pitchFamily="34" charset="-122"/>
              </a:rPr>
              <a:t>Part </a:t>
            </a:r>
            <a:r>
              <a:rPr lang="en-US" altLang="zh-CN" sz="2600">
                <a:latin typeface="微软雅黑" panose="020B0503020204020204" pitchFamily="34" charset="-122"/>
                <a:ea typeface="微软雅黑" panose="020B0503020204020204" pitchFamily="34" charset="-122"/>
              </a:rPr>
              <a:t>3</a:t>
            </a:r>
          </a:p>
        </p:txBody>
      </p:sp>
      <p:sp>
        <p:nvSpPr>
          <p:cNvPr id="10247" name="Oval 39"/>
          <p:cNvSpPr>
            <a:spLocks noChangeAspect="1" noChangeArrowheads="1"/>
          </p:cNvSpPr>
          <p:nvPr/>
        </p:nvSpPr>
        <p:spPr bwMode="auto">
          <a:xfrm>
            <a:off x="4062413" y="5014913"/>
            <a:ext cx="173037" cy="158750"/>
          </a:xfrm>
          <a:prstGeom prst="ellipse">
            <a:avLst/>
          </a:prstGeom>
          <a:solidFill>
            <a:schemeClr val="bg1"/>
          </a:solidFill>
          <a:ln w="28575">
            <a:solidFill>
              <a:schemeClr val="accent2"/>
            </a:solidFill>
            <a:round/>
          </a:ln>
        </p:spPr>
        <p:txBody>
          <a:bodyPr/>
          <a:lstStyle/>
          <a:p>
            <a:endParaRPr lang="zh-CN" altLang="en-US">
              <a:solidFill>
                <a:schemeClr val="accent2"/>
              </a:solidFill>
            </a:endParaRPr>
          </a:p>
        </p:txBody>
      </p:sp>
      <p:sp>
        <p:nvSpPr>
          <p:cNvPr id="10248" name="Oval 40"/>
          <p:cNvSpPr>
            <a:spLocks noChangeAspect="1" noChangeArrowheads="1"/>
          </p:cNvSpPr>
          <p:nvPr/>
        </p:nvSpPr>
        <p:spPr bwMode="auto">
          <a:xfrm>
            <a:off x="4062413" y="5676265"/>
            <a:ext cx="173037" cy="158750"/>
          </a:xfrm>
          <a:prstGeom prst="ellipse">
            <a:avLst/>
          </a:prstGeom>
          <a:solidFill>
            <a:schemeClr val="bg1"/>
          </a:solidFill>
          <a:ln w="28575">
            <a:solidFill>
              <a:schemeClr val="accent2"/>
            </a:solidFill>
            <a:round/>
          </a:ln>
        </p:spPr>
        <p:txBody>
          <a:bodyPr/>
          <a:lstStyle/>
          <a:p>
            <a:endParaRPr lang="zh-CN" altLang="en-US">
              <a:solidFill>
                <a:schemeClr val="accent2"/>
              </a:solidFill>
            </a:endParaRPr>
          </a:p>
        </p:txBody>
      </p:sp>
      <p:sp>
        <p:nvSpPr>
          <p:cNvPr id="10252" name="TextBox 84"/>
          <p:cNvSpPr txBox="1">
            <a:spLocks noChangeArrowheads="1"/>
          </p:cNvSpPr>
          <p:nvPr/>
        </p:nvSpPr>
        <p:spPr bwMode="auto">
          <a:xfrm>
            <a:off x="5205095" y="5525770"/>
            <a:ext cx="42373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accent2"/>
                </a:solidFill>
                <a:latin typeface="微软雅黑" panose="020B0503020204020204" pitchFamily="34" charset="-122"/>
                <a:ea typeface="微软雅黑" panose="020B0503020204020204" pitchFamily="34" charset="-122"/>
              </a:rPr>
              <a:t>算法仿真</a:t>
            </a:r>
          </a:p>
        </p:txBody>
      </p:sp>
      <p:sp>
        <p:nvSpPr>
          <p:cNvPr id="8" name="TextBox 84"/>
          <p:cNvSpPr txBox="1">
            <a:spLocks noChangeArrowheads="1"/>
          </p:cNvSpPr>
          <p:nvPr/>
        </p:nvSpPr>
        <p:spPr bwMode="auto">
          <a:xfrm>
            <a:off x="5205095" y="4864100"/>
            <a:ext cx="43573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err="1">
                <a:solidFill>
                  <a:schemeClr val="accent2"/>
                </a:solidFill>
                <a:latin typeface="微软雅黑" panose="020B0503020204020204" pitchFamily="34" charset="-122"/>
                <a:ea typeface="微软雅黑" panose="020B0503020204020204" pitchFamily="34" charset="-122"/>
              </a:rPr>
              <a:t>kilobot</a:t>
            </a:r>
            <a:r>
              <a:rPr lang="zh-CN" altLang="en-US" sz="2400" dirty="0">
                <a:solidFill>
                  <a:schemeClr val="accent2"/>
                </a:solidFill>
                <a:latin typeface="微软雅黑" panose="020B0503020204020204" pitchFamily="34" charset="-122"/>
                <a:ea typeface="微软雅黑" panose="020B0503020204020204" pitchFamily="34" charset="-122"/>
              </a:rPr>
              <a:t>图形拼接算法</a:t>
            </a:r>
          </a:p>
        </p:txBody>
      </p:sp>
    </p:spTree>
  </p:cSld>
  <p:clrMapOvr>
    <a:masterClrMapping/>
  </p:clrMapOvr>
  <p:transition advTm="8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par>
                          <p:cTn id="8" fill="hold">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p:cTn id="11" dur="400" fill="hold"/>
                                        <p:tgtEl>
                                          <p:spTgt spid="10243"/>
                                        </p:tgtEl>
                                        <p:attrNameLst>
                                          <p:attrName>ppt_w</p:attrName>
                                        </p:attrNameLst>
                                      </p:cBhvr>
                                      <p:tavLst>
                                        <p:tav tm="0">
                                          <p:val>
                                            <p:fltVal val="0"/>
                                          </p:val>
                                        </p:tav>
                                        <p:tav tm="100000">
                                          <p:val>
                                            <p:strVal val="#ppt_w"/>
                                          </p:val>
                                        </p:tav>
                                      </p:tavLst>
                                    </p:anim>
                                    <p:anim calcmode="lin" valueType="num">
                                      <p:cBhvr>
                                        <p:cTn id="12" dur="400" fill="hold"/>
                                        <p:tgtEl>
                                          <p:spTgt spid="10243"/>
                                        </p:tgtEl>
                                        <p:attrNameLst>
                                          <p:attrName>ppt_h</p:attrName>
                                        </p:attrNameLst>
                                      </p:cBhvr>
                                      <p:tavLst>
                                        <p:tav tm="0">
                                          <p:val>
                                            <p:fltVal val="0"/>
                                          </p:val>
                                        </p:tav>
                                        <p:tav tm="100000">
                                          <p:val>
                                            <p:strVal val="#ppt_h"/>
                                          </p:val>
                                        </p:tav>
                                      </p:tavLst>
                                    </p:anim>
                                    <p:anim calcmode="lin" valueType="num">
                                      <p:cBhvr>
                                        <p:cTn id="13" dur="400" fill="hold"/>
                                        <p:tgtEl>
                                          <p:spTgt spid="10243"/>
                                        </p:tgtEl>
                                        <p:attrNameLst>
                                          <p:attrName>style.rotation</p:attrName>
                                        </p:attrNameLst>
                                      </p:cBhvr>
                                      <p:tavLst>
                                        <p:tav tm="0">
                                          <p:val>
                                            <p:fltVal val="90"/>
                                          </p:val>
                                        </p:tav>
                                        <p:tav tm="100000">
                                          <p:val>
                                            <p:fltVal val="0"/>
                                          </p:val>
                                        </p:tav>
                                      </p:tavLst>
                                    </p:anim>
                                    <p:animEffect transition="in" filter="fade">
                                      <p:cBhvr>
                                        <p:cTn id="14" dur="400"/>
                                        <p:tgtEl>
                                          <p:spTgt spid="10243"/>
                                        </p:tgtEl>
                                      </p:cBhvr>
                                    </p:animEffect>
                                  </p:childTnLst>
                                </p:cTn>
                              </p:par>
                            </p:childTnLst>
                          </p:cTn>
                        </p:par>
                        <p:par>
                          <p:cTn id="15" fill="hold">
                            <p:stCondLst>
                              <p:cond delay="2500"/>
                            </p:stCondLst>
                            <p:childTnLst>
                              <p:par>
                                <p:cTn id="16" presetID="16" presetClass="entr" presetSubtype="21" fill="hold" grpId="0" nodeType="afterEffect">
                                  <p:stCondLst>
                                    <p:cond delay="0"/>
                                  </p:stCondLst>
                                  <p:childTnLst>
                                    <p:set>
                                      <p:cBhvr>
                                        <p:cTn id="17" dur="1" fill="hold">
                                          <p:stCondLst>
                                            <p:cond delay="0"/>
                                          </p:stCondLst>
                                        </p:cTn>
                                        <p:tgtEl>
                                          <p:spTgt spid="10244"/>
                                        </p:tgtEl>
                                        <p:attrNameLst>
                                          <p:attrName>style.visibility</p:attrName>
                                        </p:attrNameLst>
                                      </p:cBhvr>
                                      <p:to>
                                        <p:strVal val="visible"/>
                                      </p:to>
                                    </p:set>
                                    <p:animEffect transition="in" filter="barn(inVertical)">
                                      <p:cBhvr>
                                        <p:cTn id="18" dur="500"/>
                                        <p:tgtEl>
                                          <p:spTgt spid="10244"/>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10245"/>
                                        </p:tgtEl>
                                        <p:attrNameLst>
                                          <p:attrName>style.visibility</p:attrName>
                                        </p:attrNameLst>
                                      </p:cBhvr>
                                      <p:to>
                                        <p:strVal val="visible"/>
                                      </p:to>
                                    </p:set>
                                    <p:animEffect transition="in" filter="wipe(up)">
                                      <p:cBhvr>
                                        <p:cTn id="22" dur="500"/>
                                        <p:tgtEl>
                                          <p:spTgt spid="1024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246"/>
                                        </p:tgtEl>
                                        <p:attrNameLst>
                                          <p:attrName>style.visibility</p:attrName>
                                        </p:attrNameLst>
                                      </p:cBhvr>
                                      <p:to>
                                        <p:strVal val="visible"/>
                                      </p:to>
                                    </p:set>
                                    <p:animEffect transition="in" filter="wipe(down)">
                                      <p:cBhvr>
                                        <p:cTn id="25" dur="500"/>
                                        <p:tgtEl>
                                          <p:spTgt spid="10246"/>
                                        </p:tgtEl>
                                      </p:cBhvr>
                                    </p:animEffect>
                                  </p:childTnLst>
                                </p:cTn>
                              </p:par>
                            </p:childTnLst>
                          </p:cTn>
                        </p:par>
                        <p:par>
                          <p:cTn id="26" fill="hold">
                            <p:stCondLst>
                              <p:cond delay="3500"/>
                            </p:stCondLst>
                            <p:childTnLst>
                              <p:par>
                                <p:cTn id="27" presetID="2" presetClass="entr" presetSubtype="12" fill="hold" grpId="0" nodeType="afterEffect">
                                  <p:stCondLst>
                                    <p:cond delay="0"/>
                                  </p:stCondLst>
                                  <p:childTnLst>
                                    <p:set>
                                      <p:cBhvr>
                                        <p:cTn id="28" dur="1" fill="hold">
                                          <p:stCondLst>
                                            <p:cond delay="0"/>
                                          </p:stCondLst>
                                        </p:cTn>
                                        <p:tgtEl>
                                          <p:spTgt spid="10247"/>
                                        </p:tgtEl>
                                        <p:attrNameLst>
                                          <p:attrName>style.visibility</p:attrName>
                                        </p:attrNameLst>
                                      </p:cBhvr>
                                      <p:to>
                                        <p:strVal val="visible"/>
                                      </p:to>
                                    </p:set>
                                    <p:anim calcmode="lin" valueType="num">
                                      <p:cBhvr additive="base">
                                        <p:cTn id="29" dur="500" fill="hold"/>
                                        <p:tgtEl>
                                          <p:spTgt spid="10247"/>
                                        </p:tgtEl>
                                        <p:attrNameLst>
                                          <p:attrName>ppt_x</p:attrName>
                                        </p:attrNameLst>
                                      </p:cBhvr>
                                      <p:tavLst>
                                        <p:tav tm="0">
                                          <p:val>
                                            <p:strVal val="0-#ppt_w/2"/>
                                          </p:val>
                                        </p:tav>
                                        <p:tav tm="100000">
                                          <p:val>
                                            <p:strVal val="#ppt_x"/>
                                          </p:val>
                                        </p:tav>
                                      </p:tavLst>
                                    </p:anim>
                                    <p:anim calcmode="lin" valueType="num">
                                      <p:cBhvr additive="base">
                                        <p:cTn id="30" dur="500" fill="hold"/>
                                        <p:tgtEl>
                                          <p:spTgt spid="10247"/>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100"/>
                                  </p:stCondLst>
                                  <p:childTnLst>
                                    <p:set>
                                      <p:cBhvr>
                                        <p:cTn id="32" dur="1" fill="hold">
                                          <p:stCondLst>
                                            <p:cond delay="0"/>
                                          </p:stCondLst>
                                        </p:cTn>
                                        <p:tgtEl>
                                          <p:spTgt spid="10248"/>
                                        </p:tgtEl>
                                        <p:attrNameLst>
                                          <p:attrName>style.visibility</p:attrName>
                                        </p:attrNameLst>
                                      </p:cBhvr>
                                      <p:to>
                                        <p:strVal val="visible"/>
                                      </p:to>
                                    </p:set>
                                    <p:anim calcmode="lin" valueType="num">
                                      <p:cBhvr additive="base">
                                        <p:cTn id="33" dur="500" fill="hold"/>
                                        <p:tgtEl>
                                          <p:spTgt spid="10248"/>
                                        </p:tgtEl>
                                        <p:attrNameLst>
                                          <p:attrName>ppt_x</p:attrName>
                                        </p:attrNameLst>
                                      </p:cBhvr>
                                      <p:tavLst>
                                        <p:tav tm="0">
                                          <p:val>
                                            <p:strVal val="0-#ppt_w/2"/>
                                          </p:val>
                                        </p:tav>
                                        <p:tav tm="100000">
                                          <p:val>
                                            <p:strVal val="#ppt_x"/>
                                          </p:val>
                                        </p:tav>
                                      </p:tavLst>
                                    </p:anim>
                                    <p:anim calcmode="lin" valueType="num">
                                      <p:cBhvr additive="base">
                                        <p:cTn id="34" dur="500" fill="hold"/>
                                        <p:tgtEl>
                                          <p:spTgt spid="10248"/>
                                        </p:tgtEl>
                                        <p:attrNameLst>
                                          <p:attrName>ppt_y</p:attrName>
                                        </p:attrNameLst>
                                      </p:cBhvr>
                                      <p:tavLst>
                                        <p:tav tm="0">
                                          <p:val>
                                            <p:strVal val="1+#ppt_h/2"/>
                                          </p:val>
                                        </p:tav>
                                        <p:tav tm="100000">
                                          <p:val>
                                            <p:strVal val="#ppt_y"/>
                                          </p:val>
                                        </p:tav>
                                      </p:tavLst>
                                    </p:anim>
                                  </p:childTnLst>
                                </p:cTn>
                              </p:par>
                              <p:par>
                                <p:cTn id="35" presetID="22" presetClass="entr" presetSubtype="8" fill="hold" grpId="0" nodeType="withEffect">
                                  <p:stCondLst>
                                    <p:cond delay="100"/>
                                  </p:stCondLst>
                                  <p:childTnLst>
                                    <p:set>
                                      <p:cBhvr>
                                        <p:cTn id="36" dur="1" fill="hold">
                                          <p:stCondLst>
                                            <p:cond delay="0"/>
                                          </p:stCondLst>
                                        </p:cTn>
                                        <p:tgtEl>
                                          <p:spTgt spid="10252"/>
                                        </p:tgtEl>
                                        <p:attrNameLst>
                                          <p:attrName>style.visibility</p:attrName>
                                        </p:attrNameLst>
                                      </p:cBhvr>
                                      <p:to>
                                        <p:strVal val="visible"/>
                                      </p:to>
                                    </p:set>
                                    <p:animEffect transition="in" filter="wipe(left)">
                                      <p:cBhvr>
                                        <p:cTn id="37" dur="500"/>
                                        <p:tgtEl>
                                          <p:spTgt spid="10252"/>
                                        </p:tgtEl>
                                      </p:cBhvr>
                                    </p:animEffect>
                                  </p:childTnLst>
                                </p:cTn>
                              </p:par>
                              <p:par>
                                <p:cTn id="38" presetID="22" presetClass="entr" presetSubtype="8" fill="hold" grpId="0" nodeType="withEffect">
                                  <p:stCondLst>
                                    <p:cond delay="10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ldLvl="0" animBg="1" autoUpdateAnimBg="0"/>
      <p:bldP spid="10243" grpId="0" bldLvl="0" animBg="1"/>
      <p:bldP spid="10244" grpId="0" bldLvl="0" animBg="1"/>
      <p:bldP spid="10245" grpId="0" autoUpdateAnimBg="0"/>
      <p:bldP spid="10246" grpId="0" autoUpdateAnimBg="0"/>
      <p:bldP spid="10247" grpId="0" bldLvl="0" animBg="1" autoUpdateAnimBg="0"/>
      <p:bldP spid="10248" grpId="0" bldLvl="0" animBg="1" autoUpdateAnimBg="0"/>
      <p:bldP spid="10252" grpId="0" autoUpdateAnimBg="0"/>
      <p:bldP spid="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89785" y="2921635"/>
            <a:ext cx="8017510" cy="1014730"/>
          </a:xfrm>
          <a:prstGeom prst="rect">
            <a:avLst/>
          </a:prstGeom>
          <a:noFill/>
        </p:spPr>
        <p:txBody>
          <a:bodyPr wrap="square" rtlCol="0">
            <a:spAutoFit/>
          </a:bodyPr>
          <a:lstStyle/>
          <a:p>
            <a:pPr algn="ctr" eaLnBrk="1" hangingPunct="1"/>
            <a:r>
              <a:rPr lang="en-US" altLang="zh-CN" sz="6000" dirty="0" err="1">
                <a:solidFill>
                  <a:srgbClr val="006BBC"/>
                </a:solidFill>
                <a:latin typeface="微软雅黑" panose="020B0503020204020204" pitchFamily="34" charset="-122"/>
                <a:ea typeface="微软雅黑" panose="020B0503020204020204" pitchFamily="34" charset="-122"/>
                <a:sym typeface="+mn-ea"/>
              </a:rPr>
              <a:t>kilobot</a:t>
            </a:r>
            <a:r>
              <a:rPr lang="zh-CN" altLang="en-US" sz="6000" dirty="0">
                <a:solidFill>
                  <a:srgbClr val="006BBC"/>
                </a:solidFill>
                <a:latin typeface="微软雅黑" panose="020B0503020204020204" pitchFamily="34" charset="-122"/>
                <a:ea typeface="微软雅黑" panose="020B0503020204020204" pitchFamily="34" charset="-122"/>
                <a:sym typeface="+mn-ea"/>
              </a:rPr>
              <a:t>图形拼接算法</a:t>
            </a:r>
            <a:r>
              <a:rPr lang="zh-CN" altLang="en-US" dirty="0">
                <a:solidFill>
                  <a:schemeClr val="accent2"/>
                </a:solidFill>
                <a:latin typeface="微软雅黑" panose="020B0503020204020204" pitchFamily="34" charset="-122"/>
                <a:ea typeface="微软雅黑" panose="020B0503020204020204" pitchFamily="34" charset="-122"/>
                <a:sym typeface="+mn-ea"/>
              </a:rPr>
              <a:t>法</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944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a:latin typeface="+mn-ea"/>
                <a:ea typeface="+mn-ea"/>
                <a:sym typeface="+mn-ea"/>
              </a:rPr>
              <a:t>前提</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74750" y="1005840"/>
            <a:ext cx="10412095" cy="953135"/>
          </a:xfrm>
          <a:prstGeom prst="rect">
            <a:avLst/>
          </a:prstGeom>
          <a:noFill/>
        </p:spPr>
        <p:txBody>
          <a:bodyPr wrap="square" rtlCol="0">
            <a:spAutoFit/>
          </a:bodyPr>
          <a:lstStyle/>
          <a:p>
            <a:r>
              <a:rPr lang="zh-CN" altLang="en-US" sz="2800">
                <a:latin typeface="+mn-ea"/>
                <a:ea typeface="+mn-ea"/>
              </a:rPr>
              <a:t>该算法能够应用于机器人集群中，前提是集群中的每隔机器人拥有以下能力：</a:t>
            </a:r>
          </a:p>
        </p:txBody>
      </p:sp>
      <p:sp>
        <p:nvSpPr>
          <p:cNvPr id="5" name="文本框 4"/>
          <p:cNvSpPr txBox="1"/>
          <p:nvPr/>
        </p:nvSpPr>
        <p:spPr>
          <a:xfrm>
            <a:off x="1174750" y="2083435"/>
            <a:ext cx="10411460" cy="3107690"/>
          </a:xfrm>
          <a:prstGeom prst="rect">
            <a:avLst/>
          </a:prstGeom>
          <a:noFill/>
        </p:spPr>
        <p:txBody>
          <a:bodyPr wrap="square" rtlCol="0">
            <a:spAutoFit/>
          </a:bodyPr>
          <a:lstStyle/>
          <a:p>
            <a:pPr marL="285750" indent="-285750">
              <a:buFont typeface="Wingdings" panose="05000000000000000000" charset="0"/>
              <a:buChar char="l"/>
            </a:pPr>
            <a:r>
              <a:rPr lang="zh-CN" altLang="en-US" sz="2800">
                <a:latin typeface="+mn-ea"/>
                <a:ea typeface="+mn-ea"/>
              </a:rPr>
              <a:t>机器人要能够做出近似完整约束的动作</a:t>
            </a:r>
            <a:r>
              <a:rPr lang="en-US" altLang="zh-CN" sz="2800">
                <a:latin typeface="+mn-ea"/>
                <a:ea typeface="+mn-ea"/>
              </a:rPr>
              <a:t>(</a:t>
            </a:r>
            <a:r>
              <a:rPr lang="zh-CN" altLang="en-US" sz="2800">
                <a:latin typeface="+mn-ea"/>
                <a:ea typeface="+mn-ea"/>
              </a:rPr>
              <a:t>直线行走，原地旋转等</a:t>
            </a:r>
            <a:r>
              <a:rPr lang="en-US" altLang="zh-CN" sz="2800">
                <a:latin typeface="+mn-ea"/>
                <a:ea typeface="+mn-ea"/>
              </a:rPr>
              <a:t>)</a:t>
            </a:r>
          </a:p>
          <a:p>
            <a:pPr marL="285750" indent="-285750">
              <a:buFont typeface="Wingdings" panose="05000000000000000000" charset="0"/>
              <a:buChar char="l"/>
            </a:pPr>
            <a:endParaRPr lang="en-US" altLang="zh-CN" sz="2800">
              <a:latin typeface="+mn-ea"/>
              <a:ea typeface="+mn-ea"/>
            </a:endParaRPr>
          </a:p>
          <a:p>
            <a:pPr marL="285750" indent="-285750">
              <a:buFont typeface="Wingdings" panose="05000000000000000000" charset="0"/>
              <a:buChar char="l"/>
            </a:pPr>
            <a:r>
              <a:rPr lang="zh-CN" altLang="en-US" sz="2800">
                <a:latin typeface="+mn-ea"/>
                <a:ea typeface="+mn-ea"/>
              </a:rPr>
              <a:t>机器人有能力与邻近机器人通信</a:t>
            </a:r>
          </a:p>
          <a:p>
            <a:pPr marL="285750" indent="-285750">
              <a:buFont typeface="Wingdings" panose="05000000000000000000" charset="0"/>
              <a:buChar char="l"/>
            </a:pPr>
            <a:endParaRPr lang="zh-CN" altLang="en-US" sz="2800">
              <a:latin typeface="+mn-ea"/>
              <a:ea typeface="+mn-ea"/>
            </a:endParaRPr>
          </a:p>
          <a:p>
            <a:pPr marL="285750" indent="-285750">
              <a:buFont typeface="Wingdings" panose="05000000000000000000" charset="0"/>
              <a:buChar char="l"/>
            </a:pPr>
            <a:r>
              <a:rPr lang="zh-CN" altLang="en-US" sz="2800">
                <a:latin typeface="+mn-ea"/>
                <a:ea typeface="+mn-ea"/>
              </a:rPr>
              <a:t>机器人有能力通过与邻近机器人的通信测出双方距离</a:t>
            </a:r>
          </a:p>
          <a:p>
            <a:pPr marL="285750" indent="-285750">
              <a:buFont typeface="Wingdings" panose="05000000000000000000" charset="0"/>
              <a:buChar char="l"/>
            </a:pPr>
            <a:endParaRPr lang="zh-CN" altLang="en-US" sz="2800">
              <a:latin typeface="+mn-ea"/>
              <a:ea typeface="+mn-ea"/>
            </a:endParaRPr>
          </a:p>
          <a:p>
            <a:pPr marL="285750" indent="-285750">
              <a:buFont typeface="Wingdings" panose="05000000000000000000" charset="0"/>
              <a:buChar char="l"/>
            </a:pPr>
            <a:r>
              <a:rPr lang="zh-CN" altLang="en-US" sz="2800">
                <a:latin typeface="+mn-ea"/>
                <a:ea typeface="+mn-ea"/>
              </a:rPr>
              <a:t>机器人有基础计算能力和存储能力</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7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944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a:latin typeface="+mn-ea"/>
                <a:ea typeface="+mn-ea"/>
                <a:sym typeface="+mn-ea"/>
              </a:rPr>
              <a:t>前提</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92175" y="915670"/>
            <a:ext cx="9273540" cy="4831080"/>
          </a:xfrm>
          <a:prstGeom prst="rect">
            <a:avLst/>
          </a:prstGeom>
          <a:noFill/>
        </p:spPr>
        <p:txBody>
          <a:bodyPr wrap="square" rtlCol="0">
            <a:spAutoFit/>
          </a:bodyPr>
          <a:lstStyle/>
          <a:p>
            <a:pPr marL="0" indent="0">
              <a:buFont typeface="Wingdings" panose="05000000000000000000" charset="0"/>
              <a:buNone/>
            </a:pPr>
            <a:r>
              <a:rPr lang="zh-CN" altLang="en-US" sz="2800">
                <a:latin typeface="+mn-ea"/>
                <a:ea typeface="+mn-ea"/>
              </a:rPr>
              <a:t>在集群机器人初始化时，会给定</a:t>
            </a:r>
            <a:r>
              <a:rPr lang="en-US" altLang="zh-CN" sz="2800">
                <a:latin typeface="+mn-ea"/>
                <a:ea typeface="+mn-ea"/>
              </a:rPr>
              <a:t>4</a:t>
            </a:r>
            <a:r>
              <a:rPr lang="zh-CN" altLang="en-US" sz="2800">
                <a:latin typeface="+mn-ea"/>
                <a:ea typeface="+mn-ea"/>
              </a:rPr>
              <a:t>个种子机器人，除此以外的机器人会被写入可标识的程序：图形拼接算法和要拼接的图形描述。</a:t>
            </a:r>
          </a:p>
          <a:p>
            <a:pPr marL="0" indent="0">
              <a:buFont typeface="Wingdings" panose="05000000000000000000" charset="0"/>
              <a:buNone/>
            </a:pPr>
            <a:r>
              <a:rPr lang="zh-CN" altLang="en-US" sz="2800">
                <a:latin typeface="+mn-ea"/>
                <a:ea typeface="+mn-ea"/>
              </a:rPr>
              <a:t>这个图形由用户选择一个图形并像素化</a:t>
            </a:r>
            <a:r>
              <a:rPr lang="en-US" altLang="zh-CN" sz="2800">
                <a:latin typeface="+mn-ea"/>
                <a:ea typeface="+mn-ea"/>
              </a:rPr>
              <a:t>(</a:t>
            </a:r>
            <a:r>
              <a:rPr lang="zh-CN" altLang="en-US" sz="2800">
                <a:latin typeface="+mn-ea"/>
                <a:ea typeface="+mn-ea"/>
              </a:rPr>
              <a:t>如右图把扳手像素化</a:t>
            </a:r>
            <a:r>
              <a:rPr lang="en-US" altLang="zh-CN" sz="2800">
                <a:latin typeface="+mn-ea"/>
                <a:ea typeface="+mn-ea"/>
              </a:rPr>
              <a:t>)</a:t>
            </a:r>
            <a:r>
              <a:rPr lang="zh-CN" altLang="en-US" sz="2800">
                <a:latin typeface="+mn-ea"/>
                <a:ea typeface="+mn-ea"/>
              </a:rPr>
              <a:t>，黑色是图形像素，白色是图形之外的像素，像素点大小将会被设置。</a:t>
            </a:r>
          </a:p>
          <a:p>
            <a:pPr marL="0" indent="0">
              <a:buFont typeface="Wingdings" panose="05000000000000000000" charset="0"/>
              <a:buNone/>
            </a:pPr>
            <a:r>
              <a:rPr lang="zh-CN" altLang="en-US" sz="2800">
                <a:latin typeface="+mn-ea"/>
                <a:ea typeface="+mn-ea"/>
              </a:rPr>
              <a:t>算法使用了三个子算法对机器人的行动进行描述，稍后展示。</a:t>
            </a:r>
          </a:p>
          <a:p>
            <a:pPr marL="0" indent="0">
              <a:buFont typeface="Wingdings" panose="05000000000000000000" charset="0"/>
              <a:buNone/>
            </a:pPr>
            <a:r>
              <a:rPr lang="zh-CN" altLang="en-US" sz="2800">
                <a:latin typeface="+mn-ea"/>
                <a:ea typeface="+mn-ea"/>
              </a:rPr>
              <a:t>接下来，</a:t>
            </a:r>
            <a:r>
              <a:rPr lang="en-US" altLang="zh-CN" sz="2800">
                <a:latin typeface="+mn-ea"/>
                <a:ea typeface="+mn-ea"/>
              </a:rPr>
              <a:t>4</a:t>
            </a:r>
            <a:r>
              <a:rPr lang="zh-CN" altLang="en-US" sz="2800">
                <a:latin typeface="+mn-ea"/>
                <a:ea typeface="+mn-ea"/>
              </a:rPr>
              <a:t>个种子机器人会被写入一样的程序，但是初始化时会设置成不同的初始状态，在整个算法执行过程中始终处于静止状态，相当于基石。</a:t>
            </a:r>
          </a:p>
        </p:txBody>
      </p:sp>
      <p:pic>
        <p:nvPicPr>
          <p:cNvPr id="2" name="图片 1"/>
          <p:cNvPicPr>
            <a:picLocks noChangeAspect="1"/>
          </p:cNvPicPr>
          <p:nvPr/>
        </p:nvPicPr>
        <p:blipFill>
          <a:blip r:embed="rId2"/>
          <a:stretch>
            <a:fillRect/>
          </a:stretch>
        </p:blipFill>
        <p:spPr>
          <a:xfrm>
            <a:off x="10424160" y="1223645"/>
            <a:ext cx="1409700" cy="335280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7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036320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3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kilobot</a:t>
            </a:r>
            <a:r>
              <a:rPr lang="zh-CN" altLang="en-US"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图形自组装算法</a:t>
            </a:r>
            <a:r>
              <a:rPr lang="en-US" altLang="zh-CN" sz="3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(shape self-assembly algorithm)</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06245" y="2724785"/>
            <a:ext cx="8630920" cy="2245360"/>
          </a:xfrm>
          <a:prstGeom prst="rect">
            <a:avLst/>
          </a:prstGeom>
          <a:noFill/>
        </p:spPr>
        <p:txBody>
          <a:bodyPr wrap="square" rtlCol="0">
            <a:spAutoFit/>
          </a:bodyPr>
          <a:lstStyle/>
          <a:p>
            <a:pPr marL="285750" indent="-285750">
              <a:buFont typeface="Wingdings" panose="05000000000000000000" charset="0"/>
              <a:buChar char="l"/>
            </a:pPr>
            <a:r>
              <a:rPr lang="zh-CN" altLang="en-US" sz="2800">
                <a:latin typeface="+mn-ea"/>
                <a:ea typeface="+mn-ea"/>
              </a:rPr>
              <a:t>边界跟随</a:t>
            </a:r>
            <a:r>
              <a:rPr lang="en-US" altLang="zh-CN" sz="2800">
                <a:latin typeface="+mn-ea"/>
                <a:ea typeface="+mn-ea"/>
              </a:rPr>
              <a:t>(edge-follow)</a:t>
            </a:r>
          </a:p>
          <a:p>
            <a:pPr marL="285750" indent="-285750">
              <a:buFont typeface="Wingdings" panose="05000000000000000000" charset="0"/>
              <a:buChar char="l"/>
            </a:pPr>
            <a:endParaRPr lang="en-US" altLang="zh-CN" sz="2800">
              <a:latin typeface="+mn-ea"/>
              <a:ea typeface="+mn-ea"/>
            </a:endParaRPr>
          </a:p>
          <a:p>
            <a:pPr marL="285750" indent="-285750">
              <a:buFont typeface="Wingdings" panose="05000000000000000000" charset="0"/>
              <a:buChar char="l"/>
            </a:pPr>
            <a:r>
              <a:rPr lang="zh-CN" altLang="en-US" sz="2800">
                <a:latin typeface="+mn-ea"/>
                <a:ea typeface="+mn-ea"/>
              </a:rPr>
              <a:t>梯度编队</a:t>
            </a:r>
            <a:r>
              <a:rPr lang="en-US" altLang="zh-CN" sz="2800">
                <a:latin typeface="+mn-ea"/>
                <a:ea typeface="+mn-ea"/>
              </a:rPr>
              <a:t>(gradient formation)</a:t>
            </a:r>
          </a:p>
          <a:p>
            <a:pPr marL="285750" indent="-285750">
              <a:buFont typeface="Wingdings" panose="05000000000000000000" charset="0"/>
              <a:buChar char="l"/>
            </a:pPr>
            <a:endParaRPr lang="en-US" altLang="zh-CN" sz="2800">
              <a:latin typeface="+mn-ea"/>
              <a:ea typeface="+mn-ea"/>
            </a:endParaRPr>
          </a:p>
          <a:p>
            <a:pPr marL="285750" indent="-285750">
              <a:buFont typeface="Wingdings" panose="05000000000000000000" charset="0"/>
              <a:buChar char="l"/>
            </a:pPr>
            <a:r>
              <a:rPr lang="zh-CN" altLang="en-US" sz="2800">
                <a:latin typeface="+mn-ea"/>
                <a:ea typeface="+mn-ea"/>
              </a:rPr>
              <a:t>坐标获取</a:t>
            </a:r>
            <a:r>
              <a:rPr lang="en-US" altLang="zh-CN" sz="2800">
                <a:latin typeface="+mn-ea"/>
                <a:ea typeface="+mn-ea"/>
              </a:rPr>
              <a:t>(localization)</a:t>
            </a:r>
          </a:p>
        </p:txBody>
      </p:sp>
      <p:sp>
        <p:nvSpPr>
          <p:cNvPr id="3" name="文本框 2"/>
          <p:cNvSpPr txBox="1"/>
          <p:nvPr/>
        </p:nvSpPr>
        <p:spPr>
          <a:xfrm>
            <a:off x="1706245" y="1365250"/>
            <a:ext cx="7849235" cy="645160"/>
          </a:xfrm>
          <a:prstGeom prst="rect">
            <a:avLst/>
          </a:prstGeom>
          <a:noFill/>
        </p:spPr>
        <p:txBody>
          <a:bodyPr wrap="square" rtlCol="0">
            <a:spAutoFit/>
          </a:bodyPr>
          <a:lstStyle/>
          <a:p>
            <a:r>
              <a:rPr lang="zh-CN" altLang="en-US" sz="3600">
                <a:latin typeface="+mn-ea"/>
                <a:ea typeface="+mn-ea"/>
              </a:rPr>
              <a:t>该算法有以下三个子算法组成：</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246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568960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边界跟随</a:t>
            </a:r>
            <a:r>
              <a:rPr lang="en-US" altLang="zh-CN" sz="3000">
                <a:latin typeface="+mn-ea"/>
                <a:ea typeface="+mn-ea"/>
                <a:sym typeface="+mn-ea"/>
              </a:rPr>
              <a:t>(edge-follow)</a:t>
            </a:r>
            <a:r>
              <a:rPr lang="zh-CN" altLang="en-US" sz="3000">
                <a:latin typeface="+mn-ea"/>
                <a:ea typeface="+mn-ea"/>
                <a:sym typeface="+mn-ea"/>
              </a:rPr>
              <a:t>直观视频</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DE69AA5-522E-4828-BAE7-A828A7F2C374}"/>
              </a:ext>
            </a:extLst>
          </p:cNvPr>
          <p:cNvSpPr txBox="1"/>
          <p:nvPr/>
        </p:nvSpPr>
        <p:spPr>
          <a:xfrm>
            <a:off x="4370189" y="2492896"/>
            <a:ext cx="1495922" cy="707886"/>
          </a:xfrm>
          <a:prstGeom prst="rect">
            <a:avLst/>
          </a:prstGeom>
          <a:noFill/>
        </p:spPr>
        <p:txBody>
          <a:bodyPr wrap="none" rtlCol="0">
            <a:spAutoFit/>
          </a:bodyPr>
          <a:lstStyle/>
          <a:p>
            <a:r>
              <a:rPr lang="zh-CN" altLang="en-US" sz="4000" dirty="0">
                <a:hlinkClick r:id="rId2" action="ppaction://hlinkfile"/>
              </a:rPr>
              <a:t>媒体</a:t>
            </a:r>
            <a:r>
              <a:rPr lang="en-US" altLang="zh-CN" sz="4000" dirty="0">
                <a:hlinkClick r:id="rId2" action="ppaction://hlinkfile"/>
              </a:rPr>
              <a:t>1</a:t>
            </a:r>
            <a:endParaRPr lang="zh-CN" altLang="en-US" sz="4000" dirty="0"/>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5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568960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dirty="0">
                <a:latin typeface="+mn-ea"/>
                <a:ea typeface="+mn-ea"/>
                <a:sym typeface="+mn-ea"/>
              </a:rPr>
              <a:t>边界跟随</a:t>
            </a:r>
            <a:r>
              <a:rPr lang="en-US" altLang="zh-CN" sz="3000" dirty="0">
                <a:latin typeface="+mn-ea"/>
                <a:ea typeface="+mn-ea"/>
                <a:sym typeface="+mn-ea"/>
              </a:rPr>
              <a:t>(edge-follow)</a:t>
            </a:r>
            <a:r>
              <a:rPr lang="zh-CN" altLang="en-US" sz="3000" dirty="0">
                <a:latin typeface="+mn-ea"/>
                <a:ea typeface="+mn-ea"/>
                <a:sym typeface="+mn-ea"/>
              </a:rPr>
              <a:t>直观视频</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DC4BA368-6AE2-476F-AFFF-D20F6833AC26}"/>
              </a:ext>
            </a:extLst>
          </p:cNvPr>
          <p:cNvSpPr txBox="1"/>
          <p:nvPr/>
        </p:nvSpPr>
        <p:spPr>
          <a:xfrm>
            <a:off x="1705893" y="1556792"/>
            <a:ext cx="6856364" cy="1200329"/>
          </a:xfrm>
          <a:prstGeom prst="rect">
            <a:avLst/>
          </a:prstGeom>
          <a:noFill/>
        </p:spPr>
        <p:txBody>
          <a:bodyPr wrap="none" rtlCol="0">
            <a:spAutoFit/>
          </a:bodyPr>
          <a:lstStyle/>
          <a:p>
            <a:r>
              <a:rPr lang="zh-CN" altLang="en-US" sz="3600" dirty="0">
                <a:latin typeface="+mn-ea"/>
                <a:sym typeface="+mn-ea"/>
                <a:hlinkClick r:id="rId2" action="ppaction://hlinkfile"/>
              </a:rPr>
              <a:t>边界跟随</a:t>
            </a:r>
            <a:r>
              <a:rPr lang="en-US" altLang="zh-CN" sz="3600" dirty="0">
                <a:latin typeface="+mn-ea"/>
                <a:sym typeface="+mn-ea"/>
                <a:hlinkClick r:id="rId2" action="ppaction://hlinkfile"/>
              </a:rPr>
              <a:t>(edge-follow)</a:t>
            </a:r>
            <a:r>
              <a:rPr lang="zh-CN" altLang="en-US" sz="3600" dirty="0">
                <a:latin typeface="+mn-ea"/>
                <a:sym typeface="+mn-ea"/>
                <a:hlinkClick r:id="rId2" action="ppaction://hlinkfile"/>
              </a:rPr>
              <a:t>直观视频</a:t>
            </a:r>
            <a:endParaRPr lang="zh-CN" altLang="en-US" sz="3600" dirty="0">
              <a:latin typeface="+mn-ea"/>
              <a:sym typeface="+mn-ea"/>
            </a:endParaRPr>
          </a:p>
          <a:p>
            <a:endParaRPr lang="zh-CN" altLang="en-US" sz="3600" dirty="0"/>
          </a:p>
        </p:txBody>
      </p:sp>
    </p:spTree>
    <p:extLst>
      <p:ext uri="{BB962C8B-B14F-4D97-AF65-F5344CB8AC3E}">
        <p14:creationId xmlns:p14="http://schemas.microsoft.com/office/powerpoint/2010/main" val="1114477593"/>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5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645160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边界跟随</a:t>
            </a:r>
            <a:r>
              <a:rPr lang="en-US" altLang="zh-CN" sz="3000">
                <a:latin typeface="+mn-ea"/>
                <a:ea typeface="+mn-ea"/>
                <a:sym typeface="+mn-ea"/>
              </a:rPr>
              <a:t>(edge-follow)</a:t>
            </a:r>
            <a:r>
              <a:rPr lang="zh-CN" altLang="en-US" sz="3000">
                <a:latin typeface="+mn-ea"/>
                <a:ea typeface="+mn-ea"/>
                <a:sym typeface="+mn-ea"/>
              </a:rPr>
              <a:t>算法语言描述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74750" y="1105535"/>
            <a:ext cx="9507855" cy="5262245"/>
          </a:xfrm>
          <a:prstGeom prst="rect">
            <a:avLst/>
          </a:prstGeom>
          <a:noFill/>
        </p:spPr>
        <p:txBody>
          <a:bodyPr wrap="square" rtlCol="0">
            <a:spAutoFit/>
          </a:bodyPr>
          <a:lstStyle/>
          <a:p>
            <a:r>
              <a:rPr lang="zh-CN" altLang="en-US" sz="2400">
                <a:latin typeface="+mn-ea"/>
                <a:ea typeface="+mn-ea"/>
              </a:rPr>
              <a:t>在边界跟随动作中，运动中的机器人会尝试跟随静止态机器人集群的边界，运动方向为顺时针。静止态的机器人会传播信息提示它们时静止态集群的一部分。任何在通讯范围内的运动机器人会受到周遭一个或多个静止态机器人的信息并测定与对方的距离。</a:t>
            </a:r>
          </a:p>
          <a:p>
            <a:endParaRPr lang="zh-CN" altLang="en-US" sz="2400">
              <a:latin typeface="+mn-ea"/>
              <a:ea typeface="+mn-ea"/>
            </a:endParaRPr>
          </a:p>
          <a:p>
            <a:r>
              <a:rPr lang="zh-CN" altLang="en-US" sz="2400">
                <a:latin typeface="+mn-ea"/>
                <a:ea typeface="+mn-ea"/>
              </a:rPr>
              <a:t>为了实现边界跟随，运动机器人会找到最邻近的静止态机器人并且以期望距离做顺时针环绕。这个距离的把控可以通过传感器和控制动作实现：当距离小于指定期望距离时，在向前运动同时稍微向左运动；距离大于时同理向右。</a:t>
            </a:r>
          </a:p>
          <a:p>
            <a:endParaRPr lang="zh-CN" altLang="en-US" sz="2400">
              <a:latin typeface="+mn-ea"/>
              <a:ea typeface="+mn-ea"/>
            </a:endParaRPr>
          </a:p>
          <a:p>
            <a:r>
              <a:rPr lang="zh-CN" altLang="en-US" sz="2400">
                <a:latin typeface="+mn-ea"/>
                <a:ea typeface="+mn-ea"/>
              </a:rPr>
              <a:t>当运动机器人边界跟随当前静态机器人时发现其它最邻近静态机器人时，该鱼洞机器人转为环绕新的最邻近机器人。</a:t>
            </a:r>
          </a:p>
          <a:p>
            <a:r>
              <a:rPr lang="zh-CN" altLang="en-US" sz="2400">
                <a:latin typeface="+mn-ea"/>
                <a:ea typeface="+mn-ea"/>
              </a:rPr>
              <a:t>总而言之，该算法使得运动机器人不断沿着静态集群边界运动直到跃出边界。</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579"/>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645160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边界跟随</a:t>
            </a:r>
            <a:r>
              <a:rPr lang="en-US" altLang="zh-CN" sz="3000">
                <a:latin typeface="+mn-ea"/>
                <a:ea typeface="+mn-ea"/>
                <a:sym typeface="+mn-ea"/>
              </a:rPr>
              <a:t>(edge-follow)</a:t>
            </a:r>
            <a:r>
              <a:rPr lang="zh-CN" altLang="en-US" sz="3000">
                <a:latin typeface="+mn-ea"/>
                <a:ea typeface="+mn-ea"/>
                <a:sym typeface="+mn-ea"/>
              </a:rPr>
              <a:t>算法代码描述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01700" y="1028700"/>
            <a:ext cx="10867390" cy="4799965"/>
          </a:xfrm>
          <a:prstGeom prst="rect">
            <a:avLst/>
          </a:prstGeom>
          <a:noFill/>
        </p:spPr>
        <p:txBody>
          <a:bodyPr wrap="square" rtlCol="0">
            <a:spAutoFit/>
          </a:bodyPr>
          <a:lstStyle/>
          <a:p>
            <a:r>
              <a:rPr lang="en-US" altLang="zh-CN" sz="1800">
                <a:latin typeface="+mn-ea"/>
                <a:ea typeface="+mn-ea"/>
              </a:rPr>
              <a:t>  </a:t>
            </a:r>
            <a:r>
              <a:rPr lang="zh-CN" altLang="en-US" sz="1800">
                <a:latin typeface="+mn-ea"/>
                <a:ea typeface="+mn-ea"/>
              </a:rPr>
              <a:t>1: prev ← DISTANCE MAX// prev 存储上次测出的与最邻近静态机器人的距离</a:t>
            </a:r>
          </a:p>
          <a:p>
            <a:r>
              <a:rPr lang="zh-CN" altLang="en-US" sz="1800">
                <a:latin typeface="+mn-ea"/>
                <a:ea typeface="+mn-ea"/>
              </a:rPr>
              <a:t>  2: loop</a:t>
            </a:r>
          </a:p>
          <a:p>
            <a:r>
              <a:rPr lang="zh-CN" altLang="en-US" sz="1800">
                <a:latin typeface="+mn-ea"/>
                <a:ea typeface="+mn-ea"/>
              </a:rPr>
              <a:t>  3: </a:t>
            </a:r>
            <a:r>
              <a:rPr lang="en-US" altLang="zh-CN" sz="1800">
                <a:latin typeface="+mn-ea"/>
                <a:ea typeface="+mn-ea"/>
              </a:rPr>
              <a:t>	</a:t>
            </a:r>
            <a:r>
              <a:rPr lang="zh-CN" altLang="en-US" sz="1800">
                <a:latin typeface="+mn-ea"/>
                <a:ea typeface="+mn-ea"/>
              </a:rPr>
              <a:t>current ← DISTANCE MAX // current 将会存储当前测出与最邻近静态机器人的距离</a:t>
            </a:r>
          </a:p>
          <a:p>
            <a:r>
              <a:rPr lang="zh-CN" altLang="en-US" sz="1800">
                <a:latin typeface="+mn-ea"/>
                <a:ea typeface="+mn-ea"/>
              </a:rPr>
              <a:t>  4: </a:t>
            </a:r>
            <a:r>
              <a:rPr lang="en-US" altLang="zh-CN" sz="1800">
                <a:latin typeface="+mn-ea"/>
                <a:ea typeface="+mn-ea"/>
              </a:rPr>
              <a:t>	</a:t>
            </a:r>
            <a:r>
              <a:rPr lang="zh-CN" altLang="en-US" sz="1800">
                <a:latin typeface="+mn-ea"/>
                <a:ea typeface="+mn-ea"/>
              </a:rPr>
              <a:t>for all neighbors n do</a:t>
            </a:r>
          </a:p>
          <a:p>
            <a:r>
              <a:rPr lang="zh-CN" altLang="en-US" sz="1800">
                <a:latin typeface="+mn-ea"/>
                <a:ea typeface="+mn-ea"/>
              </a:rPr>
              <a:t>  5:</a:t>
            </a:r>
            <a:r>
              <a:rPr lang="en-US" altLang="zh-CN" sz="1800">
                <a:latin typeface="+mn-ea"/>
                <a:ea typeface="+mn-ea"/>
              </a:rPr>
              <a:t>		</a:t>
            </a:r>
            <a:r>
              <a:rPr lang="zh-CN" altLang="en-US" sz="1800">
                <a:latin typeface="+mn-ea"/>
                <a:ea typeface="+mn-ea"/>
              </a:rPr>
              <a:t>if measured distance(n) &lt; current then</a:t>
            </a:r>
          </a:p>
          <a:p>
            <a:r>
              <a:rPr lang="zh-CN" altLang="en-US" sz="1800">
                <a:latin typeface="+mn-ea"/>
                <a:ea typeface="+mn-ea"/>
              </a:rPr>
              <a:t>  6: </a:t>
            </a:r>
            <a:r>
              <a:rPr lang="en-US" altLang="zh-CN" sz="1800">
                <a:latin typeface="+mn-ea"/>
                <a:ea typeface="+mn-ea"/>
              </a:rPr>
              <a:t>			</a:t>
            </a:r>
            <a:r>
              <a:rPr lang="zh-CN" altLang="en-US" sz="1800">
                <a:latin typeface="+mn-ea"/>
                <a:ea typeface="+mn-ea"/>
              </a:rPr>
              <a:t>current ← measured distance(n)</a:t>
            </a:r>
          </a:p>
          <a:p>
            <a:r>
              <a:rPr lang="zh-CN" altLang="en-US" sz="1800">
                <a:latin typeface="+mn-ea"/>
                <a:ea typeface="+mn-ea"/>
              </a:rPr>
              <a:t>  7: </a:t>
            </a:r>
            <a:r>
              <a:rPr lang="en-US" altLang="zh-CN" sz="1800">
                <a:latin typeface="+mn-ea"/>
                <a:ea typeface="+mn-ea"/>
              </a:rPr>
              <a:t>	</a:t>
            </a:r>
            <a:r>
              <a:rPr lang="zh-CN" altLang="en-US" sz="1800">
                <a:latin typeface="+mn-ea"/>
                <a:ea typeface="+mn-ea"/>
              </a:rPr>
              <a:t>if current &lt; DESIRED DISTANCE then // 对比期望距离并调整环绕轨道</a:t>
            </a:r>
          </a:p>
          <a:p>
            <a:r>
              <a:rPr lang="zh-CN" altLang="en-US" sz="1800">
                <a:latin typeface="+mn-ea"/>
                <a:ea typeface="+mn-ea"/>
              </a:rPr>
              <a:t>  8: </a:t>
            </a:r>
            <a:r>
              <a:rPr lang="en-US" altLang="zh-CN" sz="1800">
                <a:latin typeface="+mn-ea"/>
                <a:ea typeface="+mn-ea"/>
              </a:rPr>
              <a:t>		</a:t>
            </a:r>
            <a:r>
              <a:rPr lang="zh-CN" altLang="en-US" sz="1800">
                <a:latin typeface="+mn-ea"/>
                <a:ea typeface="+mn-ea"/>
              </a:rPr>
              <a:t>if prev &lt; current then // 靠近期望距离</a:t>
            </a:r>
          </a:p>
          <a:p>
            <a:r>
              <a:rPr lang="zh-CN" altLang="en-US" sz="1800">
                <a:latin typeface="+mn-ea"/>
                <a:ea typeface="+mn-ea"/>
              </a:rPr>
              <a:t>  9: </a:t>
            </a:r>
            <a:r>
              <a:rPr lang="en-US" altLang="zh-CN" sz="1800">
                <a:latin typeface="+mn-ea"/>
                <a:ea typeface="+mn-ea"/>
              </a:rPr>
              <a:t>			</a:t>
            </a:r>
            <a:r>
              <a:rPr lang="zh-CN" altLang="en-US" sz="1800">
                <a:latin typeface="+mn-ea"/>
                <a:ea typeface="+mn-ea"/>
              </a:rPr>
              <a:t>move straight forward</a:t>
            </a:r>
          </a:p>
          <a:p>
            <a:r>
              <a:rPr lang="zh-CN" altLang="en-US" sz="1800">
                <a:latin typeface="+mn-ea"/>
                <a:ea typeface="+mn-ea"/>
              </a:rPr>
              <a:t>10: </a:t>
            </a:r>
            <a:r>
              <a:rPr lang="en-US" altLang="zh-CN" sz="1800">
                <a:latin typeface="+mn-ea"/>
                <a:ea typeface="+mn-ea"/>
              </a:rPr>
              <a:t>		</a:t>
            </a:r>
            <a:r>
              <a:rPr lang="zh-CN" altLang="en-US" sz="1800">
                <a:latin typeface="+mn-ea"/>
                <a:ea typeface="+mn-ea"/>
              </a:rPr>
              <a:t>else</a:t>
            </a:r>
          </a:p>
          <a:p>
            <a:r>
              <a:rPr lang="zh-CN" altLang="en-US" sz="1800">
                <a:latin typeface="+mn-ea"/>
                <a:ea typeface="+mn-ea"/>
              </a:rPr>
              <a:t>11: </a:t>
            </a:r>
            <a:r>
              <a:rPr lang="en-US" altLang="zh-CN" sz="1800">
                <a:latin typeface="+mn-ea"/>
                <a:ea typeface="+mn-ea"/>
              </a:rPr>
              <a:t>			</a:t>
            </a:r>
            <a:r>
              <a:rPr lang="zh-CN" altLang="en-US" sz="1800">
                <a:latin typeface="+mn-ea"/>
                <a:ea typeface="+mn-ea"/>
              </a:rPr>
              <a:t>move forward and counterclockwise </a:t>
            </a:r>
            <a:r>
              <a:rPr lang="en-US" altLang="zh-CN" sz="1800">
                <a:latin typeface="+mn-ea"/>
                <a:ea typeface="+mn-ea"/>
              </a:rPr>
              <a:t>//</a:t>
            </a:r>
            <a:r>
              <a:rPr lang="zh-CN" altLang="en-US" sz="1800">
                <a:latin typeface="+mn-ea"/>
                <a:ea typeface="+mn-ea"/>
              </a:rPr>
              <a:t>前移同时稍微向左</a:t>
            </a:r>
            <a:r>
              <a:rPr lang="en-US" altLang="zh-CN" sz="1800">
                <a:latin typeface="+mn-ea"/>
                <a:ea typeface="+mn-ea"/>
              </a:rPr>
              <a:t>(</a:t>
            </a:r>
            <a:r>
              <a:rPr lang="zh-CN" altLang="en-US" sz="1800">
                <a:latin typeface="+mn-ea"/>
                <a:ea typeface="+mn-ea"/>
              </a:rPr>
              <a:t>逆时针</a:t>
            </a:r>
            <a:r>
              <a:rPr lang="en-US" altLang="zh-CN" sz="1800">
                <a:latin typeface="+mn-ea"/>
                <a:ea typeface="+mn-ea"/>
              </a:rPr>
              <a:t>)</a:t>
            </a:r>
            <a:r>
              <a:rPr lang="zh-CN" altLang="en-US" sz="1800">
                <a:latin typeface="+mn-ea"/>
                <a:ea typeface="+mn-ea"/>
              </a:rPr>
              <a:t>转</a:t>
            </a:r>
          </a:p>
          <a:p>
            <a:r>
              <a:rPr lang="zh-CN" altLang="en-US" sz="1800">
                <a:latin typeface="+mn-ea"/>
                <a:ea typeface="+mn-ea"/>
              </a:rPr>
              <a:t>12: </a:t>
            </a:r>
            <a:r>
              <a:rPr lang="en-US" altLang="zh-CN" sz="1800">
                <a:latin typeface="+mn-ea"/>
                <a:ea typeface="+mn-ea"/>
              </a:rPr>
              <a:t>	</a:t>
            </a:r>
            <a:r>
              <a:rPr lang="zh-CN" altLang="en-US" sz="1800">
                <a:latin typeface="+mn-ea"/>
                <a:ea typeface="+mn-ea"/>
              </a:rPr>
              <a:t>else</a:t>
            </a:r>
          </a:p>
          <a:p>
            <a:r>
              <a:rPr lang="zh-CN" altLang="en-US" sz="1800">
                <a:latin typeface="+mn-ea"/>
                <a:ea typeface="+mn-ea"/>
              </a:rPr>
              <a:t>13: </a:t>
            </a:r>
            <a:r>
              <a:rPr lang="en-US" altLang="zh-CN" sz="1800">
                <a:latin typeface="+mn-ea"/>
                <a:ea typeface="+mn-ea"/>
              </a:rPr>
              <a:t>		</a:t>
            </a:r>
            <a:r>
              <a:rPr lang="zh-CN" altLang="en-US" sz="1800">
                <a:latin typeface="+mn-ea"/>
                <a:ea typeface="+mn-ea"/>
              </a:rPr>
              <a:t>if prev &gt; current then // 靠近期望距离</a:t>
            </a:r>
          </a:p>
          <a:p>
            <a:r>
              <a:rPr lang="zh-CN" altLang="en-US" sz="1800">
                <a:latin typeface="+mn-ea"/>
                <a:ea typeface="+mn-ea"/>
              </a:rPr>
              <a:t>14: </a:t>
            </a:r>
            <a:r>
              <a:rPr lang="en-US" altLang="zh-CN" sz="1800">
                <a:latin typeface="+mn-ea"/>
                <a:ea typeface="+mn-ea"/>
              </a:rPr>
              <a:t>			</a:t>
            </a:r>
            <a:r>
              <a:rPr lang="zh-CN" altLang="en-US" sz="1800">
                <a:latin typeface="+mn-ea"/>
                <a:ea typeface="+mn-ea"/>
              </a:rPr>
              <a:t>move straight forward</a:t>
            </a:r>
          </a:p>
          <a:p>
            <a:r>
              <a:rPr lang="zh-CN" altLang="en-US" sz="1800">
                <a:latin typeface="+mn-ea"/>
                <a:ea typeface="+mn-ea"/>
              </a:rPr>
              <a:t>15: </a:t>
            </a:r>
            <a:r>
              <a:rPr lang="en-US" altLang="zh-CN" sz="1800">
                <a:latin typeface="+mn-ea"/>
                <a:ea typeface="+mn-ea"/>
              </a:rPr>
              <a:t>		</a:t>
            </a:r>
            <a:r>
              <a:rPr lang="zh-CN" altLang="en-US" sz="1800">
                <a:latin typeface="+mn-ea"/>
                <a:ea typeface="+mn-ea"/>
              </a:rPr>
              <a:t>else</a:t>
            </a:r>
          </a:p>
          <a:p>
            <a:r>
              <a:rPr lang="zh-CN" altLang="en-US" sz="1800">
                <a:latin typeface="+mn-ea"/>
                <a:ea typeface="+mn-ea"/>
              </a:rPr>
              <a:t>16: </a:t>
            </a:r>
            <a:r>
              <a:rPr lang="en-US" altLang="zh-CN" sz="1800">
                <a:latin typeface="+mn-ea"/>
                <a:ea typeface="+mn-ea"/>
              </a:rPr>
              <a:t>			</a:t>
            </a:r>
            <a:r>
              <a:rPr lang="zh-CN" altLang="en-US" sz="1800">
                <a:latin typeface="+mn-ea"/>
                <a:ea typeface="+mn-ea"/>
              </a:rPr>
              <a:t>move forward and clockwise </a:t>
            </a:r>
            <a:r>
              <a:rPr lang="en-US" altLang="zh-CN" sz="1800">
                <a:latin typeface="+mn-ea"/>
                <a:ea typeface="+mn-ea"/>
              </a:rPr>
              <a:t>//</a:t>
            </a:r>
            <a:r>
              <a:rPr lang="zh-CN" altLang="en-US" sz="1800">
                <a:latin typeface="+mn-ea"/>
                <a:ea typeface="+mn-ea"/>
              </a:rPr>
              <a:t>前移同时稍微向右</a:t>
            </a:r>
            <a:r>
              <a:rPr lang="en-US" altLang="zh-CN" sz="1800">
                <a:latin typeface="+mn-ea"/>
                <a:ea typeface="+mn-ea"/>
              </a:rPr>
              <a:t>(</a:t>
            </a:r>
            <a:r>
              <a:rPr lang="zh-CN" altLang="en-US" sz="1800">
                <a:latin typeface="+mn-ea"/>
                <a:ea typeface="+mn-ea"/>
              </a:rPr>
              <a:t>顺时针</a:t>
            </a:r>
            <a:r>
              <a:rPr lang="en-US" altLang="zh-CN" sz="1800">
                <a:latin typeface="+mn-ea"/>
                <a:ea typeface="+mn-ea"/>
              </a:rPr>
              <a:t>ju)</a:t>
            </a:r>
            <a:r>
              <a:rPr lang="zh-CN" altLang="en-US" sz="1800">
                <a:latin typeface="+mn-ea"/>
                <a:ea typeface="+mn-ea"/>
              </a:rPr>
              <a:t>转</a:t>
            </a:r>
          </a:p>
          <a:p>
            <a:r>
              <a:rPr lang="zh-CN" altLang="en-US" sz="1800">
                <a:latin typeface="+mn-ea"/>
                <a:ea typeface="+mn-ea"/>
              </a:rPr>
              <a:t>17: </a:t>
            </a:r>
            <a:r>
              <a:rPr lang="en-US" altLang="zh-CN" sz="1800">
                <a:latin typeface="+mn-ea"/>
                <a:ea typeface="+mn-ea"/>
              </a:rPr>
              <a:t>	</a:t>
            </a:r>
            <a:r>
              <a:rPr lang="zh-CN" altLang="en-US" sz="1800">
                <a:latin typeface="+mn-ea"/>
                <a:ea typeface="+mn-ea"/>
              </a:rPr>
              <a:t>prev ← current</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579"/>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
          <p:cNvSpPr txBox="1"/>
          <p:nvPr/>
        </p:nvSpPr>
        <p:spPr>
          <a:xfrm>
            <a:off x="1147445" y="178435"/>
            <a:ext cx="5466080" cy="860425"/>
          </a:xfrm>
          <a:prstGeom prst="rect">
            <a:avLst/>
          </a:prstGeom>
          <a:noFill/>
        </p:spPr>
        <p:txBody>
          <a:bodyPr wrap="none" rtlCol="0">
            <a:spAutoFit/>
          </a:bodyPr>
          <a:lstStyle/>
          <a:p>
            <a:pPr algn="l"/>
            <a:r>
              <a:rPr lang="zh-CN" altLang="en-US" sz="3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多机器人协同编队的发展起源</a:t>
            </a:r>
            <a:endParaRPr lang="zh-CN" altLang="en-US">
              <a:solidFill>
                <a:schemeClr val="accent2"/>
              </a:solidFill>
              <a:latin typeface="微软雅黑" panose="020B0503020204020204" pitchFamily="34" charset="-122"/>
              <a:ea typeface="微软雅黑" panose="020B0503020204020204" pitchFamily="34" charset="-122"/>
            </a:endParaRPr>
          </a:p>
          <a:p>
            <a:endParaRPr lang="zh-CN" altLang="en-US"/>
          </a:p>
        </p:txBody>
      </p:sp>
      <p:sp>
        <p:nvSpPr>
          <p:cNvPr id="4" name="文本框 3"/>
          <p:cNvSpPr txBox="1"/>
          <p:nvPr/>
        </p:nvSpPr>
        <p:spPr>
          <a:xfrm>
            <a:off x="781685" y="4187825"/>
            <a:ext cx="10495280" cy="1845310"/>
          </a:xfrm>
          <a:prstGeom prst="rect">
            <a:avLst/>
          </a:prstGeom>
          <a:noFill/>
        </p:spPr>
        <p:txBody>
          <a:bodyPr wrap="square" rtlCol="0">
            <a:spAutoFit/>
          </a:bodyPr>
          <a:lstStyle/>
          <a:p>
            <a:r>
              <a:rPr lang="en-US" altLang="zh-CN"/>
              <a:t>   </a:t>
            </a:r>
            <a:r>
              <a:rPr lang="en-US" altLang="zh-CN" sz="2400"/>
              <a:t>   </a:t>
            </a:r>
            <a:r>
              <a:rPr lang="zh-CN" altLang="en-US" sz="2400"/>
              <a:t>编队行为在自然界随处可见，如群飞的大雁，捕食的狼群。大雁通过编队节省体力飞更远的距离，狼群通过编队捕食到更多的食物。在自然界，多个体的协同合作具有单个体所无法比拟的优势。最擅长捕食的狼群中的个体，一旦脱离群体就会有惊慌的感觉，因为独狼很难在复杂的自然条件下生存。</a:t>
            </a:r>
            <a:endParaRPr lang="zh-CN" altLang="en-US"/>
          </a:p>
          <a:p>
            <a:endParaRPr lang="zh-CN" altLang="en-US"/>
          </a:p>
        </p:txBody>
      </p:sp>
      <p:pic>
        <p:nvPicPr>
          <p:cNvPr id="5" name="图片 4" descr="u=206490224,940469850&amp;fm=26&amp;gp=0"/>
          <p:cNvPicPr>
            <a:picLocks noChangeAspect="1"/>
          </p:cNvPicPr>
          <p:nvPr/>
        </p:nvPicPr>
        <p:blipFill>
          <a:blip r:embed="rId2"/>
          <a:stretch>
            <a:fillRect/>
          </a:stretch>
        </p:blipFill>
        <p:spPr>
          <a:xfrm>
            <a:off x="2642870" y="1257935"/>
            <a:ext cx="7038975" cy="249555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p:cTn id="7" dur="300" fill="hold"/>
                                        <p:tgtEl>
                                          <p:spTgt spid="12291"/>
                                        </p:tgtEl>
                                        <p:attrNameLst>
                                          <p:attrName>ppt_w</p:attrName>
                                        </p:attrNameLst>
                                      </p:cBhvr>
                                      <p:tavLst>
                                        <p:tav tm="0">
                                          <p:val>
                                            <p:fltVal val="0"/>
                                          </p:val>
                                        </p:tav>
                                        <p:tav tm="100000">
                                          <p:val>
                                            <p:strVal val="#ppt_w"/>
                                          </p:val>
                                        </p:tav>
                                      </p:tavLst>
                                    </p:anim>
                                    <p:anim calcmode="lin" valueType="num">
                                      <p:cBhvr>
                                        <p:cTn id="8" dur="300" fill="hold"/>
                                        <p:tgtEl>
                                          <p:spTgt spid="12291"/>
                                        </p:tgtEl>
                                        <p:attrNameLst>
                                          <p:attrName>ppt_h</p:attrName>
                                        </p:attrNameLst>
                                      </p:cBhvr>
                                      <p:tavLst>
                                        <p:tav tm="0">
                                          <p:val>
                                            <p:fltVal val="0"/>
                                          </p:val>
                                        </p:tav>
                                        <p:tav tm="100000">
                                          <p:val>
                                            <p:strVal val="#ppt_h"/>
                                          </p:val>
                                        </p:tav>
                                      </p:tavLst>
                                    </p:anim>
                                    <p:anim calcmode="lin" valueType="num">
                                      <p:cBhvr>
                                        <p:cTn id="9" dur="300" fill="hold"/>
                                        <p:tgtEl>
                                          <p:spTgt spid="12291"/>
                                        </p:tgtEl>
                                        <p:attrNameLst>
                                          <p:attrName>style.rotation</p:attrName>
                                        </p:attrNameLst>
                                      </p:cBhvr>
                                      <p:tavLst>
                                        <p:tav tm="0">
                                          <p:val>
                                            <p:fltVal val="90"/>
                                          </p:val>
                                        </p:tav>
                                        <p:tav tm="100000">
                                          <p:val>
                                            <p:fltVal val="0"/>
                                          </p:val>
                                        </p:tav>
                                      </p:tavLst>
                                    </p:anim>
                                    <p:animEffect transition="in" filter="fade">
                                      <p:cBhvr>
                                        <p:cTn id="10" dur="3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70509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梯度编队</a:t>
            </a:r>
            <a:r>
              <a:rPr lang="en-US" altLang="zh-CN" sz="3000">
                <a:latin typeface="+mn-ea"/>
                <a:ea typeface="+mn-ea"/>
                <a:sym typeface="+mn-ea"/>
              </a:rPr>
              <a:t>(gradient formation)</a:t>
            </a:r>
            <a:r>
              <a:rPr lang="zh-CN" altLang="en-US" sz="3000">
                <a:latin typeface="+mn-ea"/>
                <a:ea typeface="+mn-ea"/>
                <a:sym typeface="+mn-ea"/>
              </a:rPr>
              <a:t>算法语言描述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74750" y="1085850"/>
            <a:ext cx="9317990" cy="4523105"/>
          </a:xfrm>
          <a:prstGeom prst="rect">
            <a:avLst/>
          </a:prstGeom>
          <a:noFill/>
        </p:spPr>
        <p:txBody>
          <a:bodyPr wrap="square" rtlCol="0">
            <a:spAutoFit/>
          </a:bodyPr>
          <a:lstStyle/>
          <a:p>
            <a:r>
              <a:rPr lang="zh-CN" altLang="en-US" sz="2400">
                <a:latin typeface="+mn-ea"/>
                <a:ea typeface="+mn-ea"/>
              </a:rPr>
              <a:t>个体机器人之间能够互相测量距离，而梯度编队就是基于这个能力给集群创建一个距离列表。</a:t>
            </a:r>
          </a:p>
          <a:p>
            <a:endParaRPr lang="zh-CN" altLang="en-US" sz="2400">
              <a:latin typeface="+mn-ea"/>
              <a:ea typeface="+mn-ea"/>
            </a:endParaRPr>
          </a:p>
          <a:p>
            <a:r>
              <a:rPr lang="zh-CN" altLang="en-US" sz="2400">
                <a:latin typeface="+mn-ea"/>
                <a:ea typeface="+mn-ea"/>
              </a:rPr>
              <a:t>在初始化时，从</a:t>
            </a:r>
            <a:r>
              <a:rPr lang="en-US" altLang="zh-CN" sz="2400">
                <a:latin typeface="+mn-ea"/>
                <a:ea typeface="+mn-ea"/>
              </a:rPr>
              <a:t>4</a:t>
            </a:r>
            <a:r>
              <a:rPr lang="zh-CN" altLang="en-US" sz="2400">
                <a:latin typeface="+mn-ea"/>
                <a:ea typeface="+mn-ea"/>
              </a:rPr>
              <a:t>个种子机器人中挑一个并给予梯度值</a:t>
            </a:r>
            <a:r>
              <a:rPr lang="en-US" altLang="zh-CN" sz="2400">
                <a:latin typeface="+mn-ea"/>
                <a:ea typeface="+mn-ea"/>
              </a:rPr>
              <a:t>0</a:t>
            </a:r>
            <a:r>
              <a:rPr lang="zh-CN" altLang="en-US" sz="2400">
                <a:latin typeface="+mn-ea"/>
                <a:ea typeface="+mn-ea"/>
              </a:rPr>
              <a:t>表示为梯度的源头，它会发出梯度值为</a:t>
            </a:r>
            <a:r>
              <a:rPr lang="en-US" altLang="zh-CN" sz="2400">
                <a:latin typeface="+mn-ea"/>
                <a:ea typeface="+mn-ea"/>
              </a:rPr>
              <a:t>0</a:t>
            </a:r>
            <a:r>
              <a:rPr lang="zh-CN" altLang="en-US" sz="2400">
                <a:latin typeface="+mn-ea"/>
                <a:ea typeface="+mn-ea"/>
              </a:rPr>
              <a:t>的信息。剩余的所有机器人</a:t>
            </a:r>
            <a:r>
              <a:rPr lang="en-US" altLang="zh-CN" sz="2400">
                <a:latin typeface="+mn-ea"/>
                <a:ea typeface="+mn-ea"/>
              </a:rPr>
              <a:t>(</a:t>
            </a:r>
            <a:r>
              <a:rPr lang="zh-CN" altLang="en-US" sz="2400">
                <a:latin typeface="+mn-ea"/>
                <a:ea typeface="+mn-ea"/>
              </a:rPr>
              <a:t>包括另外</a:t>
            </a:r>
            <a:r>
              <a:rPr lang="en-US" altLang="zh-CN" sz="2400">
                <a:latin typeface="+mn-ea"/>
                <a:ea typeface="+mn-ea"/>
              </a:rPr>
              <a:t>3</a:t>
            </a:r>
            <a:r>
              <a:rPr lang="zh-CN" altLang="en-US" sz="2400">
                <a:latin typeface="+mn-ea"/>
                <a:ea typeface="+mn-ea"/>
              </a:rPr>
              <a:t>个种子机器人</a:t>
            </a:r>
            <a:r>
              <a:rPr lang="en-US" altLang="zh-CN" sz="2400">
                <a:latin typeface="+mn-ea"/>
                <a:ea typeface="+mn-ea"/>
              </a:rPr>
              <a:t>)</a:t>
            </a:r>
            <a:r>
              <a:rPr lang="zh-CN" altLang="en-US" sz="2400">
                <a:latin typeface="+mn-ea"/>
                <a:ea typeface="+mn-ea"/>
              </a:rPr>
              <a:t>都会计算与</a:t>
            </a:r>
            <a:r>
              <a:rPr lang="en-US" altLang="zh-CN" sz="2400">
                <a:latin typeface="+mn-ea"/>
                <a:ea typeface="+mn-ea"/>
              </a:rPr>
              <a:t>0</a:t>
            </a:r>
            <a:r>
              <a:rPr lang="zh-CN" altLang="en-US" sz="2400">
                <a:latin typeface="+mn-ea"/>
                <a:ea typeface="+mn-ea"/>
              </a:rPr>
              <a:t>梯度的距离。如果有机器人到</a:t>
            </a:r>
            <a:r>
              <a:rPr lang="en-US" altLang="zh-CN" sz="2400">
                <a:latin typeface="+mn-ea"/>
                <a:ea typeface="+mn-ea"/>
              </a:rPr>
              <a:t>0</a:t>
            </a:r>
            <a:r>
              <a:rPr lang="zh-CN" altLang="en-US" sz="2400">
                <a:latin typeface="+mn-ea"/>
                <a:ea typeface="+mn-ea"/>
              </a:rPr>
              <a:t>梯度的距离小于</a:t>
            </a:r>
            <a:r>
              <a:rPr lang="en-US" altLang="zh-CN" sz="2400">
                <a:latin typeface="+mn-ea"/>
                <a:ea typeface="+mn-ea"/>
              </a:rPr>
              <a:t>1</a:t>
            </a:r>
            <a:r>
              <a:rPr lang="zh-CN" altLang="en-US" sz="2400">
                <a:latin typeface="+mn-ea"/>
                <a:ea typeface="+mn-ea"/>
              </a:rPr>
              <a:t>个梯度距离</a:t>
            </a:r>
            <a:r>
              <a:rPr lang="en-US" altLang="zh-CN" sz="2400">
                <a:latin typeface="+mn-ea"/>
                <a:ea typeface="+mn-ea"/>
              </a:rPr>
              <a:t>(</a:t>
            </a:r>
            <a:r>
              <a:rPr lang="zh-CN" altLang="en-US" sz="2400">
                <a:latin typeface="+mn-ea"/>
                <a:ea typeface="+mn-ea"/>
              </a:rPr>
              <a:t>事先设定，通常为一个机器人的长度</a:t>
            </a:r>
            <a:r>
              <a:rPr lang="en-US" altLang="zh-CN" sz="2400">
                <a:latin typeface="+mn-ea"/>
                <a:ea typeface="+mn-ea"/>
              </a:rPr>
              <a:t>)</a:t>
            </a:r>
            <a:r>
              <a:rPr lang="zh-CN" altLang="en-US" sz="2400">
                <a:latin typeface="+mn-ea"/>
                <a:ea typeface="+mn-ea"/>
              </a:rPr>
              <a:t>，则这些机器人获得梯度</a:t>
            </a:r>
            <a:r>
              <a:rPr lang="en-US" altLang="zh-CN" sz="2400">
                <a:latin typeface="+mn-ea"/>
                <a:ea typeface="+mn-ea"/>
              </a:rPr>
              <a:t>1</a:t>
            </a:r>
            <a:r>
              <a:rPr lang="zh-CN" altLang="en-US" sz="2400">
                <a:latin typeface="+mn-ea"/>
                <a:ea typeface="+mn-ea"/>
              </a:rPr>
              <a:t>并发出消息表明梯度。</a:t>
            </a:r>
          </a:p>
          <a:p>
            <a:endParaRPr lang="zh-CN" altLang="en-US" sz="2400">
              <a:latin typeface="+mn-ea"/>
              <a:ea typeface="+mn-ea"/>
            </a:endParaRPr>
          </a:p>
          <a:p>
            <a:r>
              <a:rPr lang="zh-CN" altLang="en-US" sz="2400">
                <a:latin typeface="+mn-ea"/>
                <a:ea typeface="+mn-ea"/>
              </a:rPr>
              <a:t>所有剩余机器人都执行相同步骤。以次类推，当一些机器人获得梯度</a:t>
            </a:r>
            <a:r>
              <a:rPr lang="en-US" altLang="zh-CN" sz="2400">
                <a:latin typeface="+mn-ea"/>
                <a:ea typeface="+mn-ea"/>
              </a:rPr>
              <a:t>x</a:t>
            </a:r>
            <a:r>
              <a:rPr lang="zh-CN" altLang="en-US" sz="2400">
                <a:latin typeface="+mn-ea"/>
                <a:ea typeface="+mn-ea"/>
              </a:rPr>
              <a:t>并发出消息时，另有一些机器人离</a:t>
            </a:r>
            <a:r>
              <a:rPr lang="en-US" altLang="zh-CN" sz="2400">
                <a:latin typeface="+mn-ea"/>
                <a:ea typeface="+mn-ea"/>
              </a:rPr>
              <a:t>x</a:t>
            </a:r>
            <a:r>
              <a:rPr lang="zh-CN" altLang="en-US" sz="2400">
                <a:latin typeface="+mn-ea"/>
                <a:ea typeface="+mn-ea"/>
              </a:rPr>
              <a:t>梯度小于</a:t>
            </a:r>
            <a:r>
              <a:rPr lang="en-US" altLang="zh-CN" sz="2400">
                <a:latin typeface="+mn-ea"/>
                <a:ea typeface="+mn-ea"/>
              </a:rPr>
              <a:t>1</a:t>
            </a:r>
            <a:r>
              <a:rPr lang="zh-CN" altLang="en-US" sz="2400">
                <a:latin typeface="+mn-ea"/>
                <a:ea typeface="+mn-ea"/>
              </a:rPr>
              <a:t>个梯度距离，则获得梯度</a:t>
            </a:r>
            <a:r>
              <a:rPr lang="en-US" altLang="zh-CN" sz="2400">
                <a:latin typeface="+mn-ea"/>
                <a:ea typeface="+mn-ea"/>
              </a:rPr>
              <a:t>x+1</a:t>
            </a:r>
            <a:r>
              <a:rPr lang="zh-CN" altLang="en-US" sz="2400">
                <a:latin typeface="+mn-ea"/>
                <a:ea typeface="+mn-ea"/>
              </a:rPr>
              <a:t>梯度。</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86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70509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梯度编队</a:t>
            </a:r>
            <a:r>
              <a:rPr lang="en-US" altLang="zh-CN" sz="3000">
                <a:latin typeface="+mn-ea"/>
                <a:ea typeface="+mn-ea"/>
                <a:sym typeface="+mn-ea"/>
              </a:rPr>
              <a:t>(gradient formation)</a:t>
            </a:r>
            <a:r>
              <a:rPr lang="zh-CN" altLang="en-US" sz="3000">
                <a:latin typeface="+mn-ea"/>
                <a:ea typeface="+mn-ea"/>
                <a:sym typeface="+mn-ea"/>
              </a:rPr>
              <a:t>算法代码描述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01700" y="1956435"/>
            <a:ext cx="10867390" cy="3476625"/>
          </a:xfrm>
          <a:prstGeom prst="rect">
            <a:avLst/>
          </a:prstGeom>
          <a:noFill/>
        </p:spPr>
        <p:txBody>
          <a:bodyPr wrap="square" rtlCol="0">
            <a:spAutoFit/>
          </a:bodyPr>
          <a:lstStyle/>
          <a:p>
            <a:r>
              <a:rPr lang="en-US" altLang="zh-CN" sz="2000">
                <a:latin typeface="+mn-ea"/>
                <a:ea typeface="+mn-ea"/>
              </a:rPr>
              <a:t>   </a:t>
            </a:r>
            <a:r>
              <a:rPr lang="zh-CN" altLang="en-US" sz="2000">
                <a:latin typeface="+mn-ea"/>
                <a:ea typeface="+mn-ea"/>
              </a:rPr>
              <a:t>1: loop</a:t>
            </a:r>
          </a:p>
          <a:p>
            <a:r>
              <a:rPr lang="zh-CN" altLang="en-US" sz="2000">
                <a:latin typeface="+mn-ea"/>
                <a:ea typeface="+mn-ea"/>
              </a:rPr>
              <a:t>  2: </a:t>
            </a:r>
            <a:r>
              <a:rPr lang="en-US" altLang="zh-CN" sz="2000">
                <a:latin typeface="+mn-ea"/>
                <a:ea typeface="+mn-ea"/>
              </a:rPr>
              <a:t>	</a:t>
            </a:r>
            <a:r>
              <a:rPr lang="zh-CN" altLang="en-US" sz="2000">
                <a:latin typeface="+mn-ea"/>
                <a:ea typeface="+mn-ea"/>
              </a:rPr>
              <a:t>if gradient seed = TRUE then // 检查是否时源头机器人</a:t>
            </a:r>
          </a:p>
          <a:p>
            <a:r>
              <a:rPr lang="zh-CN" altLang="en-US" sz="2000">
                <a:latin typeface="+mn-ea"/>
                <a:ea typeface="+mn-ea"/>
              </a:rPr>
              <a:t>  3: </a:t>
            </a:r>
            <a:r>
              <a:rPr lang="en-US" altLang="zh-CN" sz="2000">
                <a:latin typeface="+mn-ea"/>
                <a:ea typeface="+mn-ea"/>
              </a:rPr>
              <a:t>		</a:t>
            </a:r>
            <a:r>
              <a:rPr lang="zh-CN" altLang="en-US" sz="2000">
                <a:latin typeface="+mn-ea"/>
                <a:ea typeface="+mn-ea"/>
              </a:rPr>
              <a:t>gradient value(self)← 0</a:t>
            </a:r>
          </a:p>
          <a:p>
            <a:r>
              <a:rPr lang="zh-CN" altLang="en-US" sz="2000">
                <a:latin typeface="+mn-ea"/>
                <a:ea typeface="+mn-ea"/>
              </a:rPr>
              <a:t>  4: </a:t>
            </a:r>
            <a:r>
              <a:rPr lang="en-US" altLang="zh-CN" sz="2000">
                <a:latin typeface="+mn-ea"/>
                <a:ea typeface="+mn-ea"/>
              </a:rPr>
              <a:t>	</a:t>
            </a:r>
            <a:r>
              <a:rPr lang="zh-CN" altLang="en-US" sz="2000">
                <a:latin typeface="+mn-ea"/>
                <a:ea typeface="+mn-ea"/>
              </a:rPr>
              <a:t>else</a:t>
            </a:r>
          </a:p>
          <a:p>
            <a:r>
              <a:rPr lang="zh-CN" altLang="en-US" sz="2000">
                <a:latin typeface="+mn-ea"/>
                <a:ea typeface="+mn-ea"/>
              </a:rPr>
              <a:t>  5: </a:t>
            </a:r>
            <a:r>
              <a:rPr lang="en-US" altLang="zh-CN" sz="2000">
                <a:latin typeface="+mn-ea"/>
                <a:ea typeface="+mn-ea"/>
              </a:rPr>
              <a:t>		</a:t>
            </a:r>
            <a:r>
              <a:rPr lang="zh-CN" altLang="en-US" sz="2000">
                <a:latin typeface="+mn-ea"/>
                <a:ea typeface="+mn-ea"/>
              </a:rPr>
              <a:t>gradient value(self)←GRADIENT MAX </a:t>
            </a:r>
            <a:r>
              <a:rPr lang="en-US" altLang="zh-CN" sz="2000">
                <a:latin typeface="+mn-ea"/>
                <a:ea typeface="+mn-ea"/>
              </a:rPr>
              <a:t>// </a:t>
            </a:r>
            <a:r>
              <a:rPr lang="zh-CN" altLang="en-US" sz="2000">
                <a:latin typeface="+mn-ea"/>
                <a:ea typeface="+mn-ea"/>
                <a:sym typeface="+mn-ea"/>
              </a:rPr>
              <a:t>GRADIENT MAX为无穷大</a:t>
            </a:r>
            <a:endParaRPr lang="zh-CN" altLang="en-US" sz="2000">
              <a:latin typeface="+mn-ea"/>
              <a:ea typeface="+mn-ea"/>
            </a:endParaRPr>
          </a:p>
          <a:p>
            <a:r>
              <a:rPr lang="zh-CN" altLang="en-US" sz="2000">
                <a:latin typeface="+mn-ea"/>
                <a:ea typeface="+mn-ea"/>
              </a:rPr>
              <a:t>  6: </a:t>
            </a:r>
            <a:r>
              <a:rPr lang="en-US" altLang="zh-CN" sz="2000">
                <a:latin typeface="+mn-ea"/>
                <a:ea typeface="+mn-ea"/>
              </a:rPr>
              <a:t>	</a:t>
            </a:r>
            <a:r>
              <a:rPr lang="zh-CN" altLang="en-US" sz="2000">
                <a:latin typeface="+mn-ea"/>
                <a:ea typeface="+mn-ea"/>
              </a:rPr>
              <a:t>for all neighbors n do</a:t>
            </a:r>
          </a:p>
          <a:p>
            <a:r>
              <a:rPr lang="zh-CN" altLang="en-US" sz="2000">
                <a:latin typeface="+mn-ea"/>
                <a:ea typeface="+mn-ea"/>
              </a:rPr>
              <a:t>  7: </a:t>
            </a:r>
            <a:r>
              <a:rPr lang="en-US" altLang="zh-CN" sz="2000">
                <a:latin typeface="+mn-ea"/>
                <a:ea typeface="+mn-ea"/>
              </a:rPr>
              <a:t>		</a:t>
            </a:r>
            <a:r>
              <a:rPr lang="zh-CN" altLang="en-US" sz="2000">
                <a:latin typeface="+mn-ea"/>
                <a:ea typeface="+mn-ea"/>
              </a:rPr>
              <a:t>if measured distance(n) &lt;G then // 只考虑附近小于</a:t>
            </a:r>
            <a:r>
              <a:rPr lang="en-US" altLang="zh-CN" sz="2000">
                <a:latin typeface="+mn-ea"/>
                <a:ea typeface="+mn-ea"/>
              </a:rPr>
              <a:t>1</a:t>
            </a:r>
            <a:r>
              <a:rPr lang="zh-CN" altLang="en-US" sz="2000">
                <a:latin typeface="+mn-ea"/>
                <a:ea typeface="+mn-ea"/>
              </a:rPr>
              <a:t>个梯度距离的机器人</a:t>
            </a:r>
          </a:p>
          <a:p>
            <a:r>
              <a:rPr lang="zh-CN" altLang="en-US" sz="2000">
                <a:latin typeface="+mn-ea"/>
                <a:ea typeface="+mn-ea"/>
              </a:rPr>
              <a:t>  8: </a:t>
            </a:r>
            <a:r>
              <a:rPr lang="en-US" altLang="zh-CN" sz="2000">
                <a:latin typeface="+mn-ea"/>
                <a:ea typeface="+mn-ea"/>
              </a:rPr>
              <a:t>			</a:t>
            </a:r>
            <a:r>
              <a:rPr lang="zh-CN" altLang="en-US" sz="2000">
                <a:latin typeface="+mn-ea"/>
                <a:ea typeface="+mn-ea"/>
              </a:rPr>
              <a:t>if gradient value(n) &lt;gradient value(self) then</a:t>
            </a:r>
          </a:p>
          <a:p>
            <a:r>
              <a:rPr lang="zh-CN" altLang="en-US" sz="2000">
                <a:latin typeface="+mn-ea"/>
                <a:ea typeface="+mn-ea"/>
              </a:rPr>
              <a:t>  9: </a:t>
            </a:r>
            <a:r>
              <a:rPr lang="en-US" altLang="zh-CN" sz="2000">
                <a:latin typeface="+mn-ea"/>
                <a:ea typeface="+mn-ea"/>
              </a:rPr>
              <a:t>				</a:t>
            </a:r>
            <a:r>
              <a:rPr lang="zh-CN" altLang="en-US" sz="2000">
                <a:latin typeface="+mn-ea"/>
                <a:ea typeface="+mn-ea"/>
              </a:rPr>
              <a:t>gradient value(self)← gradient value(n)</a:t>
            </a:r>
          </a:p>
          <a:p>
            <a:r>
              <a:rPr lang="zh-CN" altLang="en-US" sz="2000">
                <a:latin typeface="+mn-ea"/>
                <a:ea typeface="+mn-ea"/>
              </a:rPr>
              <a:t>10: </a:t>
            </a:r>
            <a:r>
              <a:rPr lang="en-US" altLang="zh-CN" sz="2000">
                <a:latin typeface="+mn-ea"/>
                <a:ea typeface="+mn-ea"/>
              </a:rPr>
              <a:t>	</a:t>
            </a:r>
            <a:r>
              <a:rPr lang="zh-CN" altLang="en-US" sz="2000">
                <a:latin typeface="+mn-ea"/>
                <a:ea typeface="+mn-ea"/>
              </a:rPr>
              <a:t>gradient value(self)← gradient value(self)+1</a:t>
            </a:r>
          </a:p>
          <a:p>
            <a:r>
              <a:rPr lang="zh-CN" altLang="en-US" sz="2000">
                <a:latin typeface="+mn-ea"/>
                <a:ea typeface="+mn-ea"/>
              </a:rPr>
              <a:t>11: </a:t>
            </a:r>
            <a:r>
              <a:rPr lang="en-US" altLang="zh-CN" sz="2000">
                <a:latin typeface="+mn-ea"/>
                <a:ea typeface="+mn-ea"/>
              </a:rPr>
              <a:t>	</a:t>
            </a:r>
            <a:r>
              <a:rPr lang="zh-CN" altLang="en-US" sz="2000">
                <a:latin typeface="+mn-ea"/>
                <a:ea typeface="+mn-ea"/>
              </a:rPr>
              <a:t>transmit gradient value(self)</a:t>
            </a:r>
          </a:p>
        </p:txBody>
      </p:sp>
      <p:sp>
        <p:nvSpPr>
          <p:cNvPr id="3" name="文本框 2"/>
          <p:cNvSpPr txBox="1"/>
          <p:nvPr/>
        </p:nvSpPr>
        <p:spPr>
          <a:xfrm>
            <a:off x="1174750" y="1257300"/>
            <a:ext cx="9591675" cy="460375"/>
          </a:xfrm>
          <a:prstGeom prst="rect">
            <a:avLst/>
          </a:prstGeom>
          <a:noFill/>
        </p:spPr>
        <p:txBody>
          <a:bodyPr wrap="square" rtlCol="0">
            <a:spAutoFit/>
          </a:bodyPr>
          <a:lstStyle/>
          <a:p>
            <a:r>
              <a:rPr lang="en-US" altLang="zh-CN" sz="2400">
                <a:latin typeface="+mn-ea"/>
                <a:ea typeface="+mn-ea"/>
              </a:rPr>
              <a:t>G</a:t>
            </a:r>
            <a:r>
              <a:rPr lang="zh-CN" altLang="en-US" sz="2400">
                <a:latin typeface="+mn-ea"/>
                <a:ea typeface="+mn-ea"/>
              </a:rPr>
              <a:t>代表梯度距离， </a:t>
            </a:r>
            <a:r>
              <a:rPr lang="en-US" altLang="zh-CN" sz="2400">
                <a:latin typeface="+mn-ea"/>
                <a:ea typeface="+mn-ea"/>
              </a:rPr>
              <a:t>GRADIENT MAX</a:t>
            </a:r>
            <a:r>
              <a:rPr lang="zh-CN" altLang="en-US" sz="2400">
                <a:latin typeface="+mn-ea"/>
                <a:ea typeface="+mn-ea"/>
              </a:rPr>
              <a:t>代表为无穷大</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86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631444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坐标获取</a:t>
            </a:r>
            <a:r>
              <a:rPr lang="en-US" altLang="zh-CN" sz="3000">
                <a:latin typeface="+mn-ea"/>
                <a:ea typeface="+mn-ea"/>
                <a:sym typeface="+mn-ea"/>
              </a:rPr>
              <a:t>(localization)</a:t>
            </a:r>
            <a:r>
              <a:rPr lang="zh-CN" altLang="en-US" sz="3000">
                <a:latin typeface="+mn-ea"/>
                <a:ea typeface="+mn-ea"/>
                <a:sym typeface="+mn-ea"/>
              </a:rPr>
              <a:t>算法语言描述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74750" y="1085850"/>
            <a:ext cx="9317990" cy="4892675"/>
          </a:xfrm>
          <a:prstGeom prst="rect">
            <a:avLst/>
          </a:prstGeom>
          <a:noFill/>
        </p:spPr>
        <p:txBody>
          <a:bodyPr wrap="square" rtlCol="0">
            <a:spAutoFit/>
          </a:bodyPr>
          <a:lstStyle/>
          <a:p>
            <a:r>
              <a:rPr lang="zh-CN" altLang="en-US" sz="2400">
                <a:latin typeface="+mn-ea"/>
                <a:ea typeface="+mn-ea"/>
              </a:rPr>
              <a:t>图形拼接算法是基于坐标系执行的，该坐标系需要基于集群中的静态集群机器人之间的能力生成并共享它们在目标图形中的位置。而该生成过程仅用到集群机器人之间的信息传递和距离测算。</a:t>
            </a:r>
          </a:p>
          <a:p>
            <a:endParaRPr lang="zh-CN" altLang="en-US" sz="2400">
              <a:latin typeface="+mn-ea"/>
              <a:ea typeface="+mn-ea"/>
            </a:endParaRPr>
          </a:p>
          <a:p>
            <a:r>
              <a:rPr lang="zh-CN" altLang="en-US" sz="2400">
                <a:latin typeface="+mn-ea"/>
                <a:ea typeface="+mn-ea"/>
              </a:rPr>
              <a:t>在初始化阶段，所有的机器人都是为坐标化的，除了四个种子机器人会被赋予接近原点</a:t>
            </a:r>
            <a:r>
              <a:rPr lang="en-US" altLang="zh-CN" sz="2400">
                <a:latin typeface="+mn-ea"/>
                <a:ea typeface="+mn-ea"/>
              </a:rPr>
              <a:t>(0,0)</a:t>
            </a:r>
            <a:r>
              <a:rPr lang="zh-CN" altLang="en-US" sz="2400">
                <a:latin typeface="+mn-ea"/>
                <a:ea typeface="+mn-ea"/>
              </a:rPr>
              <a:t>的坐标</a:t>
            </a:r>
            <a:r>
              <a:rPr lang="en-US" altLang="zh-CN" sz="2400">
                <a:latin typeface="+mn-ea"/>
                <a:ea typeface="+mn-ea"/>
              </a:rPr>
              <a:t>(</a:t>
            </a:r>
            <a:r>
              <a:rPr lang="zh-CN" altLang="en-US" sz="2400">
                <a:latin typeface="+mn-ea"/>
                <a:ea typeface="+mn-ea"/>
              </a:rPr>
              <a:t>种子机器人挨在一起放置</a:t>
            </a:r>
            <a:r>
              <a:rPr lang="en-US" altLang="zh-CN" sz="2400">
                <a:latin typeface="+mn-ea"/>
                <a:ea typeface="+mn-ea"/>
              </a:rPr>
              <a:t>)</a:t>
            </a:r>
            <a:r>
              <a:rPr lang="zh-CN" altLang="en-US" sz="2400">
                <a:latin typeface="+mn-ea"/>
                <a:ea typeface="+mn-ea"/>
              </a:rPr>
              <a:t>并向邻近机器人传递坐标信息，通过距离测算使得邻近机器人获取自身坐标并传递自身坐标信息。以此类推，由原点到边界促进集群的坐标化。</a:t>
            </a:r>
          </a:p>
          <a:p>
            <a:endParaRPr lang="zh-CN" altLang="en-US" sz="2400">
              <a:latin typeface="+mn-ea"/>
              <a:ea typeface="+mn-ea"/>
            </a:endParaRPr>
          </a:p>
          <a:p>
            <a:r>
              <a:rPr lang="zh-CN" altLang="en-US" sz="2400">
                <a:latin typeface="+mn-ea"/>
                <a:ea typeface="+mn-ea"/>
              </a:rPr>
              <a:t>方法：坐标化的静态机器人传播自身坐标信息</a:t>
            </a:r>
            <a:r>
              <a:rPr lang="en-US" altLang="zh-CN" sz="2400">
                <a:latin typeface="+mn-ea"/>
                <a:ea typeface="+mn-ea"/>
              </a:rPr>
              <a:t>(X,Y)</a:t>
            </a:r>
            <a:r>
              <a:rPr lang="zh-CN" altLang="en-US" sz="2400">
                <a:latin typeface="+mn-ea"/>
                <a:ea typeface="+mn-ea"/>
              </a:rPr>
              <a:t>，当一个未坐标化的机器人获取该信息时会测量与发出机器人之间的距离，当该机器人至少获取了</a:t>
            </a:r>
            <a:r>
              <a:rPr lang="en-US" altLang="zh-CN" sz="2400">
                <a:latin typeface="+mn-ea"/>
                <a:ea typeface="+mn-ea"/>
              </a:rPr>
              <a:t>3</a:t>
            </a:r>
            <a:r>
              <a:rPr lang="zh-CN" altLang="en-US" sz="2400">
                <a:latin typeface="+mn-ea"/>
                <a:ea typeface="+mn-ea"/>
              </a:rPr>
              <a:t>个或以上不同方向的坐标信息时，该机器人会计算自己的坐标。下一页讲到计算方法。</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62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3611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机器人计算坐标方法</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92835" y="1277620"/>
            <a:ext cx="9107805" cy="1198880"/>
          </a:xfrm>
          <a:prstGeom prst="rect">
            <a:avLst/>
          </a:prstGeom>
          <a:noFill/>
        </p:spPr>
        <p:txBody>
          <a:bodyPr wrap="square" rtlCol="0">
            <a:spAutoFit/>
          </a:bodyPr>
          <a:lstStyle/>
          <a:p>
            <a:r>
              <a:rPr lang="zh-CN" altLang="en-US" sz="2400">
                <a:latin typeface="+mn-ea"/>
                <a:ea typeface="+mn-ea"/>
              </a:rPr>
              <a:t>未坐标化机器人会计算坐标</a:t>
            </a:r>
            <a:r>
              <a:rPr lang="en-US" altLang="zh-CN" sz="2400">
                <a:latin typeface="+mn-ea"/>
                <a:ea typeface="+mn-ea"/>
              </a:rPr>
              <a:t>(Xself, Yself)</a:t>
            </a:r>
            <a:r>
              <a:rPr lang="zh-CN" altLang="en-US" sz="2400">
                <a:latin typeface="+mn-ea"/>
                <a:ea typeface="+mn-ea"/>
              </a:rPr>
              <a:t>，并与一直邻近机器人的坐标</a:t>
            </a:r>
            <a:r>
              <a:rPr lang="en-US" altLang="zh-CN" sz="2400">
                <a:latin typeface="+mn-ea"/>
                <a:ea typeface="+mn-ea"/>
              </a:rPr>
              <a:t>(Xn, Yn)</a:t>
            </a:r>
            <a:r>
              <a:rPr lang="zh-CN" altLang="en-US" sz="2400">
                <a:latin typeface="+mn-ea"/>
                <a:ea typeface="+mn-ea"/>
              </a:rPr>
              <a:t>计算距离使之与测距</a:t>
            </a:r>
            <a:r>
              <a:rPr lang="en-US" altLang="zh-CN" sz="2400">
                <a:latin typeface="+mn-ea"/>
                <a:ea typeface="+mn-ea"/>
              </a:rPr>
              <a:t>Dn</a:t>
            </a:r>
            <a:r>
              <a:rPr lang="zh-CN" altLang="en-US" sz="2400">
                <a:latin typeface="+mn-ea"/>
                <a:ea typeface="+mn-ea"/>
              </a:rPr>
              <a:t>最佳匹配。这个过程通过最小化以下方程实现：</a:t>
            </a:r>
          </a:p>
        </p:txBody>
      </p:sp>
      <p:graphicFrame>
        <p:nvGraphicFramePr>
          <p:cNvPr id="4" name="对象 3">
            <a:hlinkClick r:id="" action="ppaction://ole?verb=0"/>
          </p:cNvPr>
          <p:cNvGraphicFramePr>
            <a:graphicFrameLocks noChangeAspect="1"/>
          </p:cNvGraphicFramePr>
          <p:nvPr/>
        </p:nvGraphicFramePr>
        <p:xfrm>
          <a:off x="1000443" y="2551748"/>
          <a:ext cx="10372725" cy="1429385"/>
        </p:xfrm>
        <a:graphic>
          <a:graphicData uri="http://schemas.openxmlformats.org/presentationml/2006/ole">
            <mc:AlternateContent xmlns:mc="http://schemas.openxmlformats.org/markup-compatibility/2006">
              <mc:Choice xmlns:v="urn:schemas-microsoft-com:vml" Requires="v">
                <p:oleObj spid="_x0000_s1039" r:id="rId3" imgW="2857500" imgH="393700" progId="Equation.KSEE3">
                  <p:embed/>
                </p:oleObj>
              </mc:Choice>
              <mc:Fallback>
                <p:oleObj r:id="rId3" imgW="2857500" imgH="393700" progId="Equation.KSEE3">
                  <p:embed/>
                  <p:pic>
                    <p:nvPicPr>
                      <p:cNvPr id="0" name="图片 1024"/>
                      <p:cNvPicPr/>
                      <p:nvPr/>
                    </p:nvPicPr>
                    <p:blipFill>
                      <a:blip r:embed="rId4"/>
                      <a:stretch>
                        <a:fillRect/>
                      </a:stretch>
                    </p:blipFill>
                    <p:spPr>
                      <a:xfrm>
                        <a:off x="1000443" y="2551748"/>
                        <a:ext cx="10372725" cy="1429385"/>
                      </a:xfrm>
                      <a:prstGeom prst="rect">
                        <a:avLst/>
                      </a:prstGeom>
                    </p:spPr>
                  </p:pic>
                </p:oleObj>
              </mc:Fallback>
            </mc:AlternateContent>
          </a:graphicData>
        </a:graphic>
      </p:graphicFrame>
      <p:sp>
        <p:nvSpPr>
          <p:cNvPr id="5" name="文本框 4"/>
          <p:cNvSpPr txBox="1"/>
          <p:nvPr/>
        </p:nvSpPr>
        <p:spPr>
          <a:xfrm>
            <a:off x="1092835" y="4329430"/>
            <a:ext cx="8963660" cy="1076325"/>
          </a:xfrm>
          <a:prstGeom prst="rect">
            <a:avLst/>
          </a:prstGeom>
          <a:noFill/>
        </p:spPr>
        <p:txBody>
          <a:bodyPr wrap="square" rtlCol="0">
            <a:spAutoFit/>
          </a:bodyPr>
          <a:lstStyle/>
          <a:p>
            <a:r>
              <a:rPr lang="en-US" altLang="zh-CN" sz="3200">
                <a:latin typeface="+mn-ea"/>
                <a:ea typeface="+mn-ea"/>
                <a:sym typeface="+mn-ea"/>
              </a:rPr>
              <a:t>(Xself, Yself)</a:t>
            </a:r>
            <a:r>
              <a:rPr lang="zh-CN" altLang="en-US" sz="3200">
                <a:latin typeface="+mn-ea"/>
                <a:ea typeface="+mn-ea"/>
                <a:sym typeface="+mn-ea"/>
              </a:rPr>
              <a:t>：待计算的机器人坐标</a:t>
            </a:r>
          </a:p>
          <a:p>
            <a:r>
              <a:rPr lang="en-US" altLang="zh-CN" sz="3200">
                <a:latin typeface="+mn-ea"/>
                <a:ea typeface="+mn-ea"/>
                <a:sym typeface="+mn-ea"/>
              </a:rPr>
              <a:t>(Xn, Yn)</a:t>
            </a:r>
            <a:r>
              <a:rPr lang="zh-CN" altLang="en-US" sz="3200">
                <a:latin typeface="+mn-ea"/>
                <a:ea typeface="+mn-ea"/>
                <a:sym typeface="+mn-ea"/>
              </a:rPr>
              <a:t>：邻近第</a:t>
            </a:r>
            <a:r>
              <a:rPr lang="en-US" altLang="zh-CN" sz="3200">
                <a:latin typeface="+mn-ea"/>
                <a:ea typeface="+mn-ea"/>
                <a:sym typeface="+mn-ea"/>
              </a:rPr>
              <a:t>n</a:t>
            </a:r>
            <a:r>
              <a:rPr lang="zh-CN" altLang="en-US" sz="3200">
                <a:latin typeface="+mn-ea"/>
                <a:ea typeface="+mn-ea"/>
                <a:sym typeface="+mn-ea"/>
              </a:rPr>
              <a:t>个机器人的坐标</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019"/>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631444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坐标获取</a:t>
            </a:r>
            <a:r>
              <a:rPr lang="en-US" altLang="zh-CN" sz="3000">
                <a:latin typeface="+mn-ea"/>
                <a:ea typeface="+mn-ea"/>
                <a:sym typeface="+mn-ea"/>
              </a:rPr>
              <a:t>(localization)</a:t>
            </a:r>
            <a:r>
              <a:rPr lang="zh-CN" altLang="en-US" sz="3000">
                <a:latin typeface="+mn-ea"/>
                <a:ea typeface="+mn-ea"/>
                <a:sym typeface="+mn-ea"/>
              </a:rPr>
              <a:t>算法代码描述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01700" y="781050"/>
            <a:ext cx="10867390" cy="5015865"/>
          </a:xfrm>
          <a:prstGeom prst="rect">
            <a:avLst/>
          </a:prstGeom>
          <a:noFill/>
        </p:spPr>
        <p:txBody>
          <a:bodyPr wrap="square" rtlCol="0">
            <a:spAutoFit/>
          </a:bodyPr>
          <a:lstStyle/>
          <a:p>
            <a:r>
              <a:rPr lang="en-US" altLang="zh-CN" sz="2000">
                <a:latin typeface="+mn-ea"/>
                <a:ea typeface="+mn-ea"/>
              </a:rPr>
              <a:t>  </a:t>
            </a:r>
            <a:r>
              <a:rPr lang="zh-CN" altLang="en-US" sz="2000">
                <a:latin typeface="+mn-ea"/>
                <a:ea typeface="+mn-ea"/>
              </a:rPr>
              <a:t>1: if not a seed robot then </a:t>
            </a:r>
            <a:r>
              <a:rPr lang="en-US" altLang="zh-CN" sz="2000">
                <a:latin typeface="+mn-ea"/>
                <a:ea typeface="+mn-ea"/>
              </a:rPr>
              <a:t>// </a:t>
            </a:r>
            <a:r>
              <a:rPr lang="zh-CN" altLang="en-US" sz="2000">
                <a:latin typeface="+mn-ea"/>
                <a:ea typeface="+mn-ea"/>
              </a:rPr>
              <a:t>初始化自身坐标为</a:t>
            </a:r>
            <a:r>
              <a:rPr lang="en-US" altLang="zh-CN" sz="2000">
                <a:latin typeface="+mn-ea"/>
                <a:ea typeface="+mn-ea"/>
              </a:rPr>
              <a:t>(0,0)</a:t>
            </a:r>
            <a:endParaRPr lang="zh-CN" altLang="en-US" sz="2000">
              <a:latin typeface="+mn-ea"/>
              <a:ea typeface="+mn-ea"/>
            </a:endParaRPr>
          </a:p>
          <a:p>
            <a:r>
              <a:rPr lang="zh-CN" altLang="en-US" sz="2000">
                <a:latin typeface="+mn-ea"/>
                <a:ea typeface="+mn-ea"/>
              </a:rPr>
              <a:t>  2: </a:t>
            </a:r>
            <a:r>
              <a:rPr lang="en-US" altLang="zh-CN" sz="2000">
                <a:latin typeface="+mn-ea"/>
                <a:ea typeface="+mn-ea"/>
              </a:rPr>
              <a:t>	</a:t>
            </a:r>
            <a:r>
              <a:rPr lang="zh-CN" altLang="en-US" sz="2000">
                <a:latin typeface="+mn-ea"/>
                <a:ea typeface="+mn-ea"/>
              </a:rPr>
              <a:t>position(self)← (0, 0)</a:t>
            </a:r>
          </a:p>
          <a:p>
            <a:r>
              <a:rPr lang="zh-CN" altLang="en-US" sz="2000">
                <a:latin typeface="+mn-ea"/>
                <a:ea typeface="+mn-ea"/>
              </a:rPr>
              <a:t>  3: loop</a:t>
            </a:r>
          </a:p>
          <a:p>
            <a:r>
              <a:rPr lang="zh-CN" altLang="en-US" sz="2000">
                <a:latin typeface="+mn-ea"/>
                <a:ea typeface="+mn-ea"/>
              </a:rPr>
              <a:t>  4: </a:t>
            </a:r>
            <a:r>
              <a:rPr lang="en-US" altLang="zh-CN" sz="2000">
                <a:latin typeface="+mn-ea"/>
                <a:ea typeface="+mn-ea"/>
              </a:rPr>
              <a:t>	</a:t>
            </a:r>
            <a:r>
              <a:rPr lang="zh-CN" altLang="en-US" sz="2000">
                <a:latin typeface="+mn-ea"/>
                <a:ea typeface="+mn-ea"/>
              </a:rPr>
              <a:t>nlist← [ ] // 存储坐标化的静态邻近机器人</a:t>
            </a:r>
          </a:p>
          <a:p>
            <a:r>
              <a:rPr lang="zh-CN" altLang="en-US" sz="2000">
                <a:latin typeface="+mn-ea"/>
                <a:ea typeface="+mn-ea"/>
              </a:rPr>
              <a:t>  5: </a:t>
            </a:r>
            <a:r>
              <a:rPr lang="en-US" altLang="zh-CN" sz="2000">
                <a:latin typeface="+mn-ea"/>
                <a:ea typeface="+mn-ea"/>
              </a:rPr>
              <a:t>	</a:t>
            </a:r>
            <a:r>
              <a:rPr lang="zh-CN" altLang="en-US" sz="2000">
                <a:latin typeface="+mn-ea"/>
                <a:ea typeface="+mn-ea"/>
              </a:rPr>
              <a:t>for all neighbors i do</a:t>
            </a:r>
          </a:p>
          <a:p>
            <a:r>
              <a:rPr lang="zh-CN" altLang="en-US" sz="2000">
                <a:latin typeface="+mn-ea"/>
                <a:ea typeface="+mn-ea"/>
              </a:rPr>
              <a:t>  6: </a:t>
            </a:r>
            <a:r>
              <a:rPr lang="en-US" altLang="zh-CN" sz="2000">
                <a:latin typeface="+mn-ea"/>
                <a:ea typeface="+mn-ea"/>
              </a:rPr>
              <a:t>		</a:t>
            </a:r>
            <a:r>
              <a:rPr lang="zh-CN" altLang="en-US" sz="2000">
                <a:latin typeface="+mn-ea"/>
                <a:ea typeface="+mn-ea"/>
              </a:rPr>
              <a:t>if i is localized and stationary then</a:t>
            </a:r>
          </a:p>
          <a:p>
            <a:r>
              <a:rPr lang="zh-CN" altLang="en-US" sz="2000">
                <a:latin typeface="+mn-ea"/>
                <a:ea typeface="+mn-ea"/>
              </a:rPr>
              <a:t>  7: </a:t>
            </a:r>
            <a:r>
              <a:rPr lang="en-US" altLang="zh-CN" sz="2000">
                <a:latin typeface="+mn-ea"/>
                <a:ea typeface="+mn-ea"/>
              </a:rPr>
              <a:t>			</a:t>
            </a:r>
            <a:r>
              <a:rPr lang="zh-CN" altLang="en-US" sz="2000">
                <a:latin typeface="+mn-ea"/>
                <a:ea typeface="+mn-ea"/>
              </a:rPr>
              <a:t>nlist.append(i)</a:t>
            </a:r>
          </a:p>
          <a:p>
            <a:r>
              <a:rPr lang="zh-CN" altLang="en-US" sz="2000">
                <a:latin typeface="+mn-ea"/>
                <a:ea typeface="+mn-ea"/>
              </a:rPr>
              <a:t>  8: </a:t>
            </a:r>
            <a:r>
              <a:rPr lang="en-US" altLang="zh-CN" sz="2000">
                <a:latin typeface="+mn-ea"/>
                <a:ea typeface="+mn-ea"/>
              </a:rPr>
              <a:t>	</a:t>
            </a:r>
            <a:r>
              <a:rPr lang="zh-CN" altLang="en-US" sz="2000">
                <a:latin typeface="+mn-ea"/>
                <a:ea typeface="+mn-ea"/>
              </a:rPr>
              <a:t>if nlist contains 3 or more non collinear robots then</a:t>
            </a:r>
          </a:p>
          <a:p>
            <a:r>
              <a:rPr lang="zh-CN" altLang="en-US" sz="2000">
                <a:latin typeface="+mn-ea"/>
                <a:ea typeface="+mn-ea"/>
              </a:rPr>
              <a:t>  9: </a:t>
            </a:r>
            <a:r>
              <a:rPr lang="en-US" altLang="zh-CN" sz="2000">
                <a:latin typeface="+mn-ea"/>
                <a:ea typeface="+mn-ea"/>
              </a:rPr>
              <a:t>		</a:t>
            </a:r>
            <a:r>
              <a:rPr lang="zh-CN" altLang="en-US" sz="2000">
                <a:latin typeface="+mn-ea"/>
                <a:ea typeface="+mn-ea"/>
              </a:rPr>
              <a:t>for all l in nlist do</a:t>
            </a:r>
          </a:p>
          <a:p>
            <a:r>
              <a:rPr lang="zh-CN" altLang="en-US" sz="2000">
                <a:latin typeface="+mn-ea"/>
                <a:ea typeface="+mn-ea"/>
              </a:rPr>
              <a:t>10: </a:t>
            </a:r>
            <a:r>
              <a:rPr lang="en-US" altLang="zh-CN" sz="2000">
                <a:latin typeface="+mn-ea"/>
                <a:ea typeface="+mn-ea"/>
              </a:rPr>
              <a:t>			</a:t>
            </a:r>
            <a:r>
              <a:rPr lang="zh-CN" altLang="en-US" sz="2000">
                <a:latin typeface="+mn-ea"/>
                <a:ea typeface="+mn-ea"/>
              </a:rPr>
              <a:t>c ← distance between(position(self),position(l))</a:t>
            </a:r>
          </a:p>
          <a:p>
            <a:r>
              <a:rPr lang="en-US" altLang="zh-CN" sz="2000">
                <a:latin typeface="+mn-ea"/>
                <a:ea typeface="+mn-ea"/>
              </a:rPr>
              <a:t>			</a:t>
            </a:r>
            <a:r>
              <a:rPr lang="zh-CN" altLang="en-US" sz="2000">
                <a:latin typeface="+mn-ea"/>
                <a:ea typeface="+mn-ea"/>
              </a:rPr>
              <a:t>// 基于坐标计算距离与机器人</a:t>
            </a:r>
            <a:r>
              <a:rPr lang="en-US" altLang="zh-CN" sz="2000">
                <a:latin typeface="+mn-ea"/>
                <a:ea typeface="+mn-ea"/>
              </a:rPr>
              <a:t>l</a:t>
            </a:r>
            <a:r>
              <a:rPr lang="zh-CN" altLang="en-US" sz="2000">
                <a:latin typeface="+mn-ea"/>
                <a:ea typeface="+mn-ea"/>
              </a:rPr>
              <a:t>的距离，相对于测量距离</a:t>
            </a:r>
          </a:p>
          <a:p>
            <a:r>
              <a:rPr lang="zh-CN" altLang="en-US" sz="2000">
                <a:latin typeface="+mn-ea"/>
                <a:ea typeface="+mn-ea"/>
              </a:rPr>
              <a:t>11: </a:t>
            </a:r>
            <a:r>
              <a:rPr lang="en-US" altLang="zh-CN" sz="2000">
                <a:latin typeface="+mn-ea"/>
                <a:ea typeface="+mn-ea"/>
              </a:rPr>
              <a:t>			</a:t>
            </a:r>
            <a:r>
              <a:rPr lang="zh-CN" altLang="en-US" sz="2000">
                <a:latin typeface="+mn-ea"/>
                <a:ea typeface="+mn-ea"/>
              </a:rPr>
              <a:t>v ← （position(self) </a:t>
            </a:r>
            <a:r>
              <a:rPr lang="en-US" altLang="zh-CN" sz="2000">
                <a:latin typeface="+mn-ea"/>
                <a:ea typeface="+mn-ea"/>
              </a:rPr>
              <a:t>- </a:t>
            </a:r>
            <a:r>
              <a:rPr lang="zh-CN" altLang="en-US" sz="2000">
                <a:latin typeface="+mn-ea"/>
                <a:ea typeface="+mn-ea"/>
              </a:rPr>
              <a:t>position(l))/c</a:t>
            </a:r>
          </a:p>
          <a:p>
            <a:r>
              <a:rPr lang="en-US" altLang="zh-CN" sz="2000">
                <a:latin typeface="+mn-ea"/>
                <a:ea typeface="+mn-ea"/>
              </a:rPr>
              <a:t>			</a:t>
            </a:r>
            <a:r>
              <a:rPr lang="zh-CN" altLang="en-US" sz="2000">
                <a:latin typeface="+mn-ea"/>
                <a:ea typeface="+mn-ea"/>
              </a:rPr>
              <a:t>// 从</a:t>
            </a:r>
            <a:r>
              <a:rPr lang="en-US" altLang="zh-CN" sz="2000">
                <a:latin typeface="+mn-ea"/>
                <a:ea typeface="+mn-ea"/>
              </a:rPr>
              <a:t>l</a:t>
            </a:r>
            <a:r>
              <a:rPr lang="zh-CN" altLang="en-US" sz="2000">
                <a:latin typeface="+mn-ea"/>
                <a:ea typeface="+mn-ea"/>
              </a:rPr>
              <a:t>指向自身的单位坐标向量</a:t>
            </a:r>
          </a:p>
          <a:p>
            <a:r>
              <a:rPr lang="zh-CN" altLang="en-US" sz="2000">
                <a:latin typeface="+mn-ea"/>
                <a:ea typeface="+mn-ea"/>
              </a:rPr>
              <a:t>12: </a:t>
            </a:r>
            <a:r>
              <a:rPr lang="en-US" altLang="zh-CN" sz="2000">
                <a:latin typeface="+mn-ea"/>
                <a:ea typeface="+mn-ea"/>
              </a:rPr>
              <a:t>			</a:t>
            </a:r>
            <a:r>
              <a:rPr lang="zh-CN" altLang="en-US" sz="2000">
                <a:latin typeface="+mn-ea"/>
                <a:ea typeface="+mn-ea"/>
              </a:rPr>
              <a:t>n ← position(l) + measured distance(l)∗v // 计算新坐标</a:t>
            </a:r>
          </a:p>
          <a:p>
            <a:r>
              <a:rPr lang="zh-CN" altLang="en-US" sz="2000">
                <a:latin typeface="+mn-ea"/>
                <a:ea typeface="+mn-ea"/>
              </a:rPr>
              <a:t>13: </a:t>
            </a:r>
            <a:r>
              <a:rPr lang="en-US" altLang="zh-CN" sz="2000">
                <a:latin typeface="+mn-ea"/>
                <a:ea typeface="+mn-ea"/>
              </a:rPr>
              <a:t>			</a:t>
            </a:r>
            <a:r>
              <a:rPr lang="zh-CN" altLang="en-US" sz="2000">
                <a:latin typeface="+mn-ea"/>
                <a:ea typeface="+mn-ea"/>
              </a:rPr>
              <a:t>position(self)←position(self) </a:t>
            </a:r>
            <a:r>
              <a:rPr lang="en-US" altLang="zh-CN" sz="2000">
                <a:latin typeface="+mn-ea"/>
                <a:ea typeface="+mn-ea"/>
              </a:rPr>
              <a:t>- </a:t>
            </a:r>
            <a:r>
              <a:rPr lang="zh-CN" altLang="en-US" sz="2000">
                <a:latin typeface="+mn-ea"/>
                <a:ea typeface="+mn-ea"/>
              </a:rPr>
              <a:t>(position(self) </a:t>
            </a:r>
            <a:r>
              <a:rPr lang="en-US" altLang="zh-CN" sz="2000">
                <a:latin typeface="+mn-ea"/>
                <a:ea typeface="+mn-ea"/>
              </a:rPr>
              <a:t>- </a:t>
            </a:r>
            <a:r>
              <a:rPr lang="zh-CN" altLang="en-US" sz="2000">
                <a:latin typeface="+mn-ea"/>
                <a:ea typeface="+mn-ea"/>
              </a:rPr>
              <a:t>n)/4</a:t>
            </a:r>
          </a:p>
          <a:p>
            <a:r>
              <a:rPr lang="en-US" altLang="zh-CN" sz="2000">
                <a:latin typeface="+mn-ea"/>
                <a:ea typeface="+mn-ea"/>
              </a:rPr>
              <a:t>			</a:t>
            </a:r>
            <a:r>
              <a:rPr lang="zh-CN" altLang="en-US" sz="2000">
                <a:latin typeface="+mn-ea"/>
                <a:ea typeface="+mn-ea"/>
              </a:rPr>
              <a:t>// 从原计算位置移动</a:t>
            </a:r>
            <a:r>
              <a:rPr lang="en-US" altLang="zh-CN" sz="2000">
                <a:latin typeface="+mn-ea"/>
                <a:ea typeface="+mn-ea"/>
              </a:rPr>
              <a:t>1/4</a:t>
            </a:r>
            <a:r>
              <a:rPr lang="zh-CN" altLang="en-US" sz="2000">
                <a:latin typeface="+mn-ea"/>
                <a:ea typeface="+mn-ea"/>
              </a:rPr>
              <a:t>到新位置</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62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944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补充</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74750" y="1085850"/>
            <a:ext cx="9317990" cy="3415030"/>
          </a:xfrm>
          <a:prstGeom prst="rect">
            <a:avLst/>
          </a:prstGeom>
          <a:noFill/>
        </p:spPr>
        <p:txBody>
          <a:bodyPr wrap="square" rtlCol="0">
            <a:spAutoFit/>
          </a:bodyPr>
          <a:lstStyle/>
          <a:p>
            <a:r>
              <a:rPr lang="zh-CN" altLang="en-US" sz="2400">
                <a:latin typeface="+mn-ea"/>
                <a:ea typeface="+mn-ea"/>
              </a:rPr>
              <a:t>作为对算法的补充，还需要给每个机器人独立</a:t>
            </a:r>
            <a:r>
              <a:rPr lang="en-US" altLang="zh-CN" sz="2400">
                <a:latin typeface="+mn-ea"/>
                <a:ea typeface="+mn-ea"/>
              </a:rPr>
              <a:t>ID</a:t>
            </a:r>
            <a:r>
              <a:rPr lang="zh-CN" altLang="en-US" sz="2400">
                <a:latin typeface="+mn-ea"/>
                <a:ea typeface="+mn-ea"/>
              </a:rPr>
              <a:t>编号，</a:t>
            </a:r>
            <a:r>
              <a:rPr lang="en-US" altLang="zh-CN" sz="2400">
                <a:latin typeface="+mn-ea"/>
                <a:ea typeface="+mn-ea"/>
              </a:rPr>
              <a:t>ID</a:t>
            </a:r>
            <a:r>
              <a:rPr lang="zh-CN" altLang="en-US" sz="2400">
                <a:latin typeface="+mn-ea"/>
                <a:ea typeface="+mn-ea"/>
              </a:rPr>
              <a:t>不一定要在整个集群都是唯一的。多个机器人可以有一样的</a:t>
            </a:r>
            <a:r>
              <a:rPr lang="en-US" altLang="zh-CN" sz="2400">
                <a:latin typeface="+mn-ea"/>
                <a:ea typeface="+mn-ea"/>
              </a:rPr>
              <a:t>ID</a:t>
            </a:r>
            <a:r>
              <a:rPr lang="zh-CN" altLang="en-US" sz="2400">
                <a:latin typeface="+mn-ea"/>
                <a:ea typeface="+mn-ea"/>
              </a:rPr>
              <a:t>，前提是他们不在互相的通讯范围内。可以通过设立随机的</a:t>
            </a:r>
            <a:r>
              <a:rPr lang="en-US" altLang="zh-CN" sz="2400">
                <a:latin typeface="+mn-ea"/>
                <a:ea typeface="+mn-ea"/>
              </a:rPr>
              <a:t>seed</a:t>
            </a:r>
            <a:r>
              <a:rPr lang="zh-CN" altLang="en-US" sz="2400">
                <a:latin typeface="+mn-ea"/>
                <a:ea typeface="+mn-ea"/>
              </a:rPr>
              <a:t>来选择</a:t>
            </a:r>
            <a:r>
              <a:rPr lang="en-US" altLang="zh-CN" sz="2400">
                <a:latin typeface="+mn-ea"/>
                <a:ea typeface="+mn-ea"/>
              </a:rPr>
              <a:t>ID</a:t>
            </a:r>
            <a:r>
              <a:rPr lang="zh-CN" altLang="en-US" sz="2400">
                <a:latin typeface="+mn-ea"/>
                <a:ea typeface="+mn-ea"/>
              </a:rPr>
              <a:t>。</a:t>
            </a:r>
          </a:p>
          <a:p>
            <a:endParaRPr lang="zh-CN" altLang="en-US" sz="2400">
              <a:latin typeface="+mn-ea"/>
              <a:ea typeface="+mn-ea"/>
            </a:endParaRPr>
          </a:p>
          <a:p>
            <a:r>
              <a:rPr lang="zh-CN" altLang="en-US" sz="2400">
                <a:latin typeface="+mn-ea"/>
                <a:ea typeface="+mn-ea"/>
              </a:rPr>
              <a:t>机器人会不断地向周遭发送</a:t>
            </a:r>
            <a:r>
              <a:rPr lang="en-US" altLang="zh-CN" sz="2400">
                <a:latin typeface="+mn-ea"/>
                <a:ea typeface="+mn-ea"/>
              </a:rPr>
              <a:t>ID</a:t>
            </a:r>
            <a:r>
              <a:rPr lang="zh-CN" altLang="en-US" sz="2400">
                <a:latin typeface="+mn-ea"/>
                <a:ea typeface="+mn-ea"/>
              </a:rPr>
              <a:t>信息，如果有一样的</a:t>
            </a:r>
            <a:r>
              <a:rPr lang="en-US" altLang="zh-CN" sz="2400">
                <a:latin typeface="+mn-ea"/>
                <a:ea typeface="+mn-ea"/>
              </a:rPr>
              <a:t>ID</a:t>
            </a:r>
            <a:r>
              <a:rPr lang="zh-CN" altLang="en-US" sz="2400">
                <a:latin typeface="+mn-ea"/>
                <a:ea typeface="+mn-ea"/>
              </a:rPr>
              <a:t>出现在通讯范围内，则会通过重新设立</a:t>
            </a:r>
            <a:r>
              <a:rPr lang="en-US" altLang="zh-CN" sz="2400">
                <a:latin typeface="+mn-ea"/>
                <a:ea typeface="+mn-ea"/>
              </a:rPr>
              <a:t>seed</a:t>
            </a:r>
            <a:r>
              <a:rPr lang="zh-CN" altLang="en-US" sz="2400">
                <a:latin typeface="+mn-ea"/>
                <a:ea typeface="+mn-ea"/>
              </a:rPr>
              <a:t>来选择新</a:t>
            </a:r>
            <a:r>
              <a:rPr lang="en-US" altLang="zh-CN" sz="2400">
                <a:latin typeface="+mn-ea"/>
                <a:ea typeface="+mn-ea"/>
              </a:rPr>
              <a:t>ID</a:t>
            </a:r>
            <a:r>
              <a:rPr lang="zh-CN" altLang="en-US" sz="2400">
                <a:latin typeface="+mn-ea"/>
                <a:ea typeface="+mn-ea"/>
              </a:rPr>
              <a:t>。</a:t>
            </a:r>
          </a:p>
          <a:p>
            <a:endParaRPr lang="zh-CN" altLang="en-US" sz="2400">
              <a:latin typeface="+mn-ea"/>
              <a:ea typeface="+mn-ea"/>
            </a:endParaRPr>
          </a:p>
          <a:p>
            <a:r>
              <a:rPr lang="zh-CN" altLang="en-US" sz="2400">
                <a:latin typeface="+mn-ea"/>
                <a:ea typeface="+mn-ea"/>
              </a:rPr>
              <a:t>只要在任一时刻，通过</a:t>
            </a:r>
            <a:r>
              <a:rPr lang="en-US" altLang="zh-CN" sz="2400">
                <a:latin typeface="+mn-ea"/>
                <a:ea typeface="+mn-ea"/>
              </a:rPr>
              <a:t>seed</a:t>
            </a:r>
            <a:r>
              <a:rPr lang="zh-CN" altLang="en-US" sz="2400">
                <a:latin typeface="+mn-ea"/>
                <a:ea typeface="+mn-ea"/>
              </a:rPr>
              <a:t>可选择的</a:t>
            </a:r>
            <a:r>
              <a:rPr lang="en-US" altLang="zh-CN" sz="2400">
                <a:latin typeface="+mn-ea"/>
                <a:ea typeface="+mn-ea"/>
              </a:rPr>
              <a:t>ID</a:t>
            </a:r>
            <a:r>
              <a:rPr lang="zh-CN" altLang="en-US" sz="2400">
                <a:latin typeface="+mn-ea"/>
                <a:ea typeface="+mn-ea"/>
              </a:rPr>
              <a:t>数远大于邻近机器人数量，最终集群每个机器人都会有唯一的</a:t>
            </a:r>
            <a:r>
              <a:rPr lang="en-US" altLang="zh-CN" sz="2400">
                <a:latin typeface="+mn-ea"/>
                <a:ea typeface="+mn-ea"/>
              </a:rPr>
              <a:t>ID</a:t>
            </a:r>
            <a:r>
              <a:rPr lang="zh-CN" altLang="en-US" sz="2400">
                <a:latin typeface="+mn-ea"/>
                <a:ea typeface="+mn-ea"/>
              </a:rPr>
              <a:t>。</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7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706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补充算法</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01700" y="1709420"/>
            <a:ext cx="10867390" cy="3169285"/>
          </a:xfrm>
          <a:prstGeom prst="rect">
            <a:avLst/>
          </a:prstGeom>
          <a:noFill/>
        </p:spPr>
        <p:txBody>
          <a:bodyPr wrap="square" rtlCol="0">
            <a:spAutoFit/>
          </a:bodyPr>
          <a:lstStyle/>
          <a:p>
            <a:r>
              <a:rPr lang="en-US" altLang="zh-CN" sz="2000">
                <a:latin typeface="+mn-ea"/>
                <a:ea typeface="+mn-ea"/>
              </a:rPr>
              <a:t>  </a:t>
            </a:r>
            <a:r>
              <a:rPr sz="2000">
                <a:latin typeface="+mn-ea"/>
                <a:ea typeface="+mn-ea"/>
              </a:rPr>
              <a:t>1: ID generated←FALSE</a:t>
            </a:r>
          </a:p>
          <a:p>
            <a:r>
              <a:rPr sz="2000">
                <a:latin typeface="+mn-ea"/>
                <a:ea typeface="+mn-ea"/>
              </a:rPr>
              <a:t>  2: loop</a:t>
            </a:r>
          </a:p>
          <a:p>
            <a:r>
              <a:rPr sz="2000">
                <a:latin typeface="+mn-ea"/>
                <a:ea typeface="+mn-ea"/>
              </a:rPr>
              <a:t>  3: </a:t>
            </a:r>
            <a:r>
              <a:rPr lang="en-US" sz="2000">
                <a:latin typeface="+mn-ea"/>
                <a:ea typeface="+mn-ea"/>
              </a:rPr>
              <a:t>	</a:t>
            </a:r>
            <a:r>
              <a:rPr sz="2000">
                <a:latin typeface="+mn-ea"/>
                <a:ea typeface="+mn-ea"/>
              </a:rPr>
              <a:t>if ID generated = FALSE then // </a:t>
            </a:r>
            <a:r>
              <a:rPr lang="zh-CN" sz="2000">
                <a:latin typeface="+mn-ea"/>
                <a:ea typeface="+mn-ea"/>
              </a:rPr>
              <a:t>需要生成新</a:t>
            </a:r>
            <a:r>
              <a:rPr lang="en-US" altLang="zh-CN" sz="2000">
                <a:latin typeface="+mn-ea"/>
                <a:ea typeface="+mn-ea"/>
              </a:rPr>
              <a:t>ID</a:t>
            </a:r>
            <a:endParaRPr sz="2000">
              <a:latin typeface="+mn-ea"/>
              <a:ea typeface="+mn-ea"/>
            </a:endParaRPr>
          </a:p>
          <a:p>
            <a:r>
              <a:rPr sz="2000">
                <a:latin typeface="+mn-ea"/>
                <a:ea typeface="+mn-ea"/>
              </a:rPr>
              <a:t>  4: </a:t>
            </a:r>
            <a:r>
              <a:rPr lang="en-US" sz="2000">
                <a:latin typeface="+mn-ea"/>
                <a:ea typeface="+mn-ea"/>
              </a:rPr>
              <a:t>		</a:t>
            </a:r>
            <a:r>
              <a:rPr sz="2000">
                <a:latin typeface="+mn-ea"/>
                <a:ea typeface="+mn-ea"/>
              </a:rPr>
              <a:t>choose new random seed from sensor data</a:t>
            </a:r>
          </a:p>
          <a:p>
            <a:r>
              <a:rPr sz="2000">
                <a:latin typeface="+mn-ea"/>
                <a:ea typeface="+mn-ea"/>
              </a:rPr>
              <a:t>  5: </a:t>
            </a:r>
            <a:r>
              <a:rPr lang="en-US" sz="2000">
                <a:latin typeface="+mn-ea"/>
                <a:ea typeface="+mn-ea"/>
              </a:rPr>
              <a:t>		</a:t>
            </a:r>
            <a:r>
              <a:rPr sz="2000">
                <a:latin typeface="+mn-ea"/>
                <a:ea typeface="+mn-ea"/>
              </a:rPr>
              <a:t>ID(self)← random value</a:t>
            </a:r>
          </a:p>
          <a:p>
            <a:r>
              <a:rPr sz="2000">
                <a:latin typeface="+mn-ea"/>
                <a:ea typeface="+mn-ea"/>
              </a:rPr>
              <a:t>  6: </a:t>
            </a:r>
            <a:r>
              <a:rPr lang="en-US" sz="2000">
                <a:latin typeface="+mn-ea"/>
                <a:ea typeface="+mn-ea"/>
              </a:rPr>
              <a:t>		</a:t>
            </a:r>
            <a:r>
              <a:rPr sz="2000">
                <a:latin typeface="+mn-ea"/>
                <a:ea typeface="+mn-ea"/>
              </a:rPr>
              <a:t>ID generated←TRUE</a:t>
            </a:r>
          </a:p>
          <a:p>
            <a:r>
              <a:rPr sz="2000">
                <a:latin typeface="+mn-ea"/>
                <a:ea typeface="+mn-ea"/>
              </a:rPr>
              <a:t>  7: </a:t>
            </a:r>
            <a:r>
              <a:rPr lang="en-US" sz="2000">
                <a:latin typeface="+mn-ea"/>
                <a:ea typeface="+mn-ea"/>
              </a:rPr>
              <a:t>	</a:t>
            </a:r>
            <a:r>
              <a:rPr sz="2000">
                <a:latin typeface="+mn-ea"/>
                <a:ea typeface="+mn-ea"/>
              </a:rPr>
              <a:t>else</a:t>
            </a:r>
          </a:p>
          <a:p>
            <a:r>
              <a:rPr sz="2000">
                <a:latin typeface="+mn-ea"/>
                <a:ea typeface="+mn-ea"/>
              </a:rPr>
              <a:t>  8: </a:t>
            </a:r>
            <a:r>
              <a:rPr lang="en-US" sz="2000">
                <a:latin typeface="+mn-ea"/>
                <a:ea typeface="+mn-ea"/>
              </a:rPr>
              <a:t>		</a:t>
            </a:r>
            <a:r>
              <a:rPr sz="2000">
                <a:latin typeface="+mn-ea"/>
                <a:ea typeface="+mn-ea"/>
              </a:rPr>
              <a:t>for all neighbors n do</a:t>
            </a:r>
          </a:p>
          <a:p>
            <a:r>
              <a:rPr sz="2000">
                <a:latin typeface="+mn-ea"/>
                <a:ea typeface="+mn-ea"/>
              </a:rPr>
              <a:t>  9: </a:t>
            </a:r>
            <a:r>
              <a:rPr lang="en-US" sz="2000">
                <a:latin typeface="+mn-ea"/>
                <a:ea typeface="+mn-ea"/>
              </a:rPr>
              <a:t>			</a:t>
            </a:r>
            <a:r>
              <a:rPr sz="2000">
                <a:latin typeface="+mn-ea"/>
                <a:ea typeface="+mn-ea"/>
              </a:rPr>
              <a:t>if ID(self)=ID(n) then</a:t>
            </a:r>
          </a:p>
          <a:p>
            <a:r>
              <a:rPr sz="2000">
                <a:latin typeface="+mn-ea"/>
                <a:ea typeface="+mn-ea"/>
              </a:rPr>
              <a:t>10: </a:t>
            </a:r>
            <a:r>
              <a:rPr lang="en-US" sz="2000">
                <a:latin typeface="+mn-ea"/>
                <a:ea typeface="+mn-ea"/>
              </a:rPr>
              <a:t>			</a:t>
            </a:r>
            <a:r>
              <a:rPr sz="2000">
                <a:latin typeface="+mn-ea"/>
                <a:ea typeface="+mn-ea"/>
              </a:rPr>
              <a:t>ID generated←FALSE</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819"/>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8943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图形拼接</a:t>
            </a:r>
            <a:r>
              <a:rPr lang="en-US" altLang="zh-CN" sz="3000">
                <a:latin typeface="+mn-ea"/>
                <a:ea typeface="+mn-ea"/>
                <a:sym typeface="+mn-ea"/>
              </a:rPr>
              <a:t>(shape self-assembly)</a:t>
            </a:r>
            <a:r>
              <a:rPr lang="zh-CN" altLang="en-US" sz="3000">
                <a:latin typeface="+mn-ea"/>
                <a:ea typeface="+mn-ea"/>
                <a:sym typeface="+mn-ea"/>
              </a:rPr>
              <a:t>算法语言描述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74750" y="1085850"/>
            <a:ext cx="9317990" cy="3415030"/>
          </a:xfrm>
          <a:prstGeom prst="rect">
            <a:avLst/>
          </a:prstGeom>
          <a:noFill/>
        </p:spPr>
        <p:txBody>
          <a:bodyPr wrap="square" rtlCol="0">
            <a:spAutoFit/>
          </a:bodyPr>
          <a:lstStyle/>
          <a:p>
            <a:r>
              <a:rPr lang="zh-CN" altLang="en-US" sz="2400">
                <a:latin typeface="+mn-ea"/>
                <a:ea typeface="+mn-ea"/>
              </a:rPr>
              <a:t>图形描述：</a:t>
            </a:r>
          </a:p>
          <a:p>
            <a:r>
              <a:rPr lang="zh-CN" altLang="en-US" sz="2400">
                <a:latin typeface="+mn-ea"/>
                <a:ea typeface="+mn-ea"/>
              </a:rPr>
              <a:t>用户选择图片并像素化为图形，黑色为图形像素，白色为图形外像素，选择像素大小</a:t>
            </a:r>
            <a:r>
              <a:rPr lang="en-US" altLang="zh-CN" sz="2400">
                <a:latin typeface="+mn-ea"/>
                <a:ea typeface="+mn-ea"/>
              </a:rPr>
              <a:t>s</a:t>
            </a:r>
            <a:r>
              <a:rPr lang="zh-CN" altLang="en-US" sz="2400">
                <a:latin typeface="+mn-ea"/>
                <a:ea typeface="+mn-ea"/>
              </a:rPr>
              <a:t>代表在真实情况中像素的大小值</a:t>
            </a:r>
            <a:r>
              <a:rPr lang="en-US" altLang="zh-CN" sz="2400">
                <a:latin typeface="+mn-ea"/>
                <a:ea typeface="+mn-ea"/>
              </a:rPr>
              <a:t>(mm)</a:t>
            </a:r>
            <a:r>
              <a:rPr lang="zh-CN" altLang="en-US" sz="2400">
                <a:latin typeface="+mn-ea"/>
                <a:ea typeface="+mn-ea"/>
              </a:rPr>
              <a:t>。</a:t>
            </a:r>
          </a:p>
          <a:p>
            <a:endParaRPr lang="zh-CN" altLang="en-US" sz="2400">
              <a:latin typeface="+mn-ea"/>
              <a:ea typeface="+mn-ea"/>
            </a:endParaRPr>
          </a:p>
          <a:p>
            <a:r>
              <a:rPr lang="zh-CN" altLang="en-US" sz="2400">
                <a:latin typeface="+mn-ea"/>
                <a:ea typeface="+mn-ea"/>
              </a:rPr>
              <a:t>假定图形的左下角为中心位置</a:t>
            </a:r>
            <a:r>
              <a:rPr lang="en-US" altLang="zh-CN" sz="2400">
                <a:latin typeface="+mn-ea"/>
                <a:ea typeface="+mn-ea"/>
              </a:rPr>
              <a:t>(0,0)</a:t>
            </a:r>
            <a:r>
              <a:rPr lang="zh-CN" altLang="en-US" sz="2400">
                <a:latin typeface="+mn-ea"/>
                <a:ea typeface="+mn-ea"/>
              </a:rPr>
              <a:t>。在坐标系中，图形的其余像素点的坐标为</a:t>
            </a:r>
            <a:r>
              <a:rPr lang="en-US" altLang="zh-CN" sz="2400">
                <a:latin typeface="+mn-ea"/>
                <a:ea typeface="+mn-ea"/>
              </a:rPr>
              <a:t>(Ximage * s, Yimage * s)(</a:t>
            </a:r>
            <a:r>
              <a:rPr lang="zh-CN" altLang="en-US" sz="2400">
                <a:latin typeface="+mn-ea"/>
                <a:ea typeface="+mn-ea"/>
              </a:rPr>
              <a:t>像素点在图片中的位置乘上像素大小</a:t>
            </a:r>
            <a:r>
              <a:rPr lang="en-US" altLang="zh-CN" sz="2400">
                <a:latin typeface="+mn-ea"/>
                <a:ea typeface="+mn-ea"/>
              </a:rPr>
              <a:t>)</a:t>
            </a:r>
            <a:r>
              <a:rPr lang="zh-CN" altLang="en-US" sz="2400">
                <a:latin typeface="+mn-ea"/>
                <a:ea typeface="+mn-ea"/>
              </a:rPr>
              <a:t>。</a:t>
            </a:r>
          </a:p>
          <a:p>
            <a:endParaRPr lang="zh-CN" altLang="en-US" sz="2400">
              <a:latin typeface="+mn-ea"/>
              <a:ea typeface="+mn-ea"/>
            </a:endParaRPr>
          </a:p>
          <a:p>
            <a:r>
              <a:rPr lang="zh-CN" altLang="en-US" sz="2400">
                <a:latin typeface="+mn-ea"/>
                <a:ea typeface="+mn-ea"/>
              </a:rPr>
              <a:t>每个机器人在初始化时都会被写入以上的图形描述。</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8943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图形拼接</a:t>
            </a:r>
            <a:r>
              <a:rPr lang="en-US" altLang="zh-CN" sz="3000">
                <a:latin typeface="+mn-ea"/>
                <a:ea typeface="+mn-ea"/>
                <a:sym typeface="+mn-ea"/>
              </a:rPr>
              <a:t>(shape self-assembly)</a:t>
            </a:r>
            <a:r>
              <a:rPr lang="zh-CN" altLang="en-US" sz="3000">
                <a:latin typeface="+mn-ea"/>
                <a:ea typeface="+mn-ea"/>
                <a:sym typeface="+mn-ea"/>
              </a:rPr>
              <a:t>算法语言描述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74750" y="1085850"/>
            <a:ext cx="9317990" cy="4523105"/>
          </a:xfrm>
          <a:prstGeom prst="rect">
            <a:avLst/>
          </a:prstGeom>
          <a:noFill/>
        </p:spPr>
        <p:txBody>
          <a:bodyPr wrap="square" rtlCol="0">
            <a:spAutoFit/>
          </a:bodyPr>
          <a:lstStyle/>
          <a:p>
            <a:r>
              <a:rPr lang="zh-CN" altLang="en-US" sz="2400">
                <a:latin typeface="+mn-ea"/>
                <a:ea typeface="+mn-ea"/>
              </a:rPr>
              <a:t>初始化：</a:t>
            </a:r>
          </a:p>
          <a:p>
            <a:r>
              <a:rPr lang="zh-CN" altLang="en-US" sz="2400">
                <a:latin typeface="+mn-ea"/>
                <a:ea typeface="+mn-ea"/>
              </a:rPr>
              <a:t>初始时，一个集群机器人处于一个随机的形态集群中</a:t>
            </a:r>
            <a:r>
              <a:rPr lang="en-US" altLang="zh-CN" sz="2400">
                <a:latin typeface="+mn-ea"/>
                <a:ea typeface="+mn-ea"/>
              </a:rPr>
              <a:t>(</a:t>
            </a:r>
            <a:r>
              <a:rPr lang="zh-CN" altLang="en-US" sz="2400">
                <a:latin typeface="+mn-ea"/>
                <a:ea typeface="+mn-ea"/>
              </a:rPr>
              <a:t>可能是一个椭圆或者别的不规则形状</a:t>
            </a:r>
            <a:r>
              <a:rPr lang="en-US" altLang="zh-CN" sz="2400">
                <a:latin typeface="+mn-ea"/>
                <a:ea typeface="+mn-ea"/>
              </a:rPr>
              <a:t>)</a:t>
            </a:r>
            <a:r>
              <a:rPr lang="zh-CN" altLang="en-US" sz="2400">
                <a:latin typeface="+mn-ea"/>
                <a:ea typeface="+mn-ea"/>
              </a:rPr>
              <a:t>。每个机器人都写入了图形描述和执行程序，但是还没坐标化。</a:t>
            </a:r>
          </a:p>
          <a:p>
            <a:endParaRPr lang="zh-CN" altLang="en-US" sz="2400">
              <a:latin typeface="+mn-ea"/>
              <a:ea typeface="+mn-ea"/>
            </a:endParaRPr>
          </a:p>
          <a:p>
            <a:r>
              <a:rPr lang="zh-CN" altLang="en-US" sz="2400">
                <a:latin typeface="+mn-ea"/>
                <a:ea typeface="+mn-ea"/>
              </a:rPr>
              <a:t>然后用户把</a:t>
            </a:r>
            <a:r>
              <a:rPr lang="en-US" altLang="zh-CN" sz="2400">
                <a:latin typeface="+mn-ea"/>
                <a:ea typeface="+mn-ea"/>
              </a:rPr>
              <a:t>4</a:t>
            </a:r>
            <a:r>
              <a:rPr lang="zh-CN" altLang="en-US" sz="2400">
                <a:latin typeface="+mn-ea"/>
                <a:ea typeface="+mn-ea"/>
              </a:rPr>
              <a:t>个种子机器人紧挨着集群放置，在整个实验中这</a:t>
            </a:r>
            <a:r>
              <a:rPr lang="en-US" altLang="zh-CN" sz="2400">
                <a:latin typeface="+mn-ea"/>
                <a:ea typeface="+mn-ea"/>
              </a:rPr>
              <a:t>4</a:t>
            </a:r>
            <a:r>
              <a:rPr lang="zh-CN" altLang="en-US" sz="2400">
                <a:latin typeface="+mn-ea"/>
                <a:ea typeface="+mn-ea"/>
              </a:rPr>
              <a:t>个种子机器人始终是静止态的。而且除了写入图形描述和执行程序，种子机器人写入了接近</a:t>
            </a:r>
            <a:r>
              <a:rPr lang="en-US" altLang="zh-CN" sz="2400">
                <a:latin typeface="+mn-ea"/>
                <a:ea typeface="+mn-ea"/>
              </a:rPr>
              <a:t>(0,0)</a:t>
            </a:r>
            <a:r>
              <a:rPr lang="zh-CN" altLang="en-US" sz="2400">
                <a:latin typeface="+mn-ea"/>
                <a:ea typeface="+mn-ea"/>
              </a:rPr>
              <a:t>的坐标，表示着坐标系的原点，暗示了图形拼接的位置。</a:t>
            </a:r>
          </a:p>
          <a:p>
            <a:endParaRPr lang="zh-CN" altLang="en-US" sz="2400">
              <a:latin typeface="+mn-ea"/>
              <a:ea typeface="+mn-ea"/>
            </a:endParaRPr>
          </a:p>
          <a:p>
            <a:r>
              <a:rPr lang="zh-CN" altLang="en-US" sz="2400">
                <a:latin typeface="+mn-ea"/>
                <a:ea typeface="+mn-ea"/>
              </a:rPr>
              <a:t>而且，其中有</a:t>
            </a:r>
            <a:r>
              <a:rPr lang="en-US" altLang="zh-CN" sz="2400">
                <a:latin typeface="+mn-ea"/>
                <a:ea typeface="+mn-ea"/>
              </a:rPr>
              <a:t>1</a:t>
            </a:r>
            <a:r>
              <a:rPr lang="zh-CN" altLang="en-US" sz="2400">
                <a:latin typeface="+mn-ea"/>
                <a:ea typeface="+mn-ea"/>
              </a:rPr>
              <a:t>个种子机器人是被设置为梯度源的</a:t>
            </a:r>
            <a:r>
              <a:rPr lang="en-US" altLang="zh-CN" sz="2400">
                <a:latin typeface="+mn-ea"/>
                <a:ea typeface="+mn-ea"/>
              </a:rPr>
              <a:t>(0</a:t>
            </a:r>
            <a:r>
              <a:rPr lang="zh-CN" altLang="en-US" sz="2400">
                <a:latin typeface="+mn-ea"/>
                <a:ea typeface="+mn-ea"/>
              </a:rPr>
              <a:t>梯度</a:t>
            </a:r>
            <a:r>
              <a:rPr lang="en-US" altLang="zh-CN" sz="2400">
                <a:latin typeface="+mn-ea"/>
                <a:ea typeface="+mn-ea"/>
              </a:rPr>
              <a:t>)</a:t>
            </a:r>
            <a:r>
              <a:rPr lang="zh-CN" altLang="en-US" sz="2400">
                <a:latin typeface="+mn-ea"/>
                <a:ea typeface="+mn-ea"/>
              </a:rPr>
              <a:t>。允许其他机器人通过梯度源计算自身梯度。</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8943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图形拼接</a:t>
            </a:r>
            <a:r>
              <a:rPr lang="en-US" altLang="zh-CN" sz="3000">
                <a:latin typeface="+mn-ea"/>
                <a:ea typeface="+mn-ea"/>
                <a:sym typeface="+mn-ea"/>
              </a:rPr>
              <a:t>(shape self-assembly)</a:t>
            </a:r>
            <a:r>
              <a:rPr lang="zh-CN" altLang="en-US" sz="3000">
                <a:latin typeface="+mn-ea"/>
                <a:ea typeface="+mn-ea"/>
                <a:sym typeface="+mn-ea"/>
              </a:rPr>
              <a:t>算法语言描述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74750" y="1085850"/>
            <a:ext cx="9317990" cy="5262245"/>
          </a:xfrm>
          <a:prstGeom prst="rect">
            <a:avLst/>
          </a:prstGeom>
          <a:noFill/>
        </p:spPr>
        <p:txBody>
          <a:bodyPr wrap="square" rtlCol="0">
            <a:spAutoFit/>
          </a:bodyPr>
          <a:lstStyle/>
          <a:p>
            <a:r>
              <a:rPr lang="zh-CN" altLang="en-US" sz="2400">
                <a:latin typeface="+mn-ea"/>
                <a:ea typeface="+mn-ea"/>
              </a:rPr>
              <a:t>开始运动：</a:t>
            </a:r>
          </a:p>
          <a:p>
            <a:r>
              <a:rPr lang="zh-CN" altLang="en-US" sz="2400">
                <a:latin typeface="+mn-ea"/>
                <a:ea typeface="+mn-ea"/>
              </a:rPr>
              <a:t>最初，所有的机器人都是静止态的。目标是使处于集群边界的机器人脱离集群进去移动态，并开始边界跟随知道接近原点并开始坐标化，然后当加入目标图形时进入静止态。</a:t>
            </a:r>
          </a:p>
          <a:p>
            <a:endParaRPr lang="zh-CN" altLang="en-US" sz="2400">
              <a:latin typeface="+mn-ea"/>
              <a:ea typeface="+mn-ea"/>
            </a:endParaRPr>
          </a:p>
          <a:p>
            <a:r>
              <a:rPr lang="zh-CN" altLang="en-US" sz="2400">
                <a:latin typeface="+mn-ea"/>
                <a:ea typeface="+mn-ea"/>
              </a:rPr>
              <a:t>为了选择什么时候开始移动，每个机器人和邻近机器人对比梯度值，当一个机器人梯度值严格大于其邻近机器人，或者等于时其</a:t>
            </a:r>
            <a:r>
              <a:rPr lang="en-US" altLang="zh-CN" sz="2400">
                <a:latin typeface="+mn-ea"/>
                <a:ea typeface="+mn-ea"/>
              </a:rPr>
              <a:t>ID</a:t>
            </a:r>
            <a:r>
              <a:rPr lang="zh-CN" altLang="en-US" sz="2400">
                <a:latin typeface="+mn-ea"/>
                <a:ea typeface="+mn-ea"/>
              </a:rPr>
              <a:t>值大于与之相等的其余邻近机器人时，则它判断处于边界并开始边界跟随。</a:t>
            </a:r>
          </a:p>
          <a:p>
            <a:endParaRPr lang="zh-CN" altLang="en-US" sz="2400">
              <a:latin typeface="+mn-ea"/>
              <a:ea typeface="+mn-ea"/>
            </a:endParaRPr>
          </a:p>
          <a:p>
            <a:r>
              <a:rPr lang="zh-CN" altLang="en-US" sz="2400">
                <a:latin typeface="+mn-ea"/>
                <a:ea typeface="+mn-ea"/>
              </a:rPr>
              <a:t>为了避免同一时间有太多邻近机器人运动，每个机器人只有判断其通讯范围内没有移动机器人的时候才开始运动。</a:t>
            </a:r>
          </a:p>
          <a:p>
            <a:r>
              <a:rPr lang="zh-CN" altLang="en-US" sz="2400">
                <a:latin typeface="+mn-ea"/>
                <a:ea typeface="+mn-ea"/>
              </a:rPr>
              <a:t>这个方法保证了在图新拼接没有完成时，一直会有机器人边界跟随，并且最终都会向种子机器人靠近。</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
          <p:cNvSpPr txBox="1"/>
          <p:nvPr/>
        </p:nvSpPr>
        <p:spPr>
          <a:xfrm>
            <a:off x="1147445" y="178435"/>
            <a:ext cx="4653280" cy="860425"/>
          </a:xfrm>
          <a:prstGeom prst="rect">
            <a:avLst/>
          </a:prstGeom>
          <a:noFill/>
        </p:spPr>
        <p:txBody>
          <a:bodyPr wrap="none" rtlCol="0">
            <a:spAutoFit/>
          </a:bodyPr>
          <a:lstStyle/>
          <a:p>
            <a:pPr algn="l"/>
            <a:r>
              <a:rPr lang="zh-CN" altLang="en-US" sz="3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什么是多机器人协同编队</a:t>
            </a:r>
            <a:endParaRPr lang="zh-CN" altLang="en-US">
              <a:solidFill>
                <a:schemeClr val="accent2"/>
              </a:solidFill>
              <a:latin typeface="微软雅黑" panose="020B0503020204020204" pitchFamily="34" charset="-122"/>
              <a:ea typeface="微软雅黑" panose="020B0503020204020204" pitchFamily="34" charset="-122"/>
            </a:endParaRPr>
          </a:p>
          <a:p>
            <a:endParaRPr lang="zh-CN" altLang="en-US"/>
          </a:p>
        </p:txBody>
      </p:sp>
      <p:sp>
        <p:nvSpPr>
          <p:cNvPr id="3" name="文本框 2"/>
          <p:cNvSpPr txBox="1"/>
          <p:nvPr/>
        </p:nvSpPr>
        <p:spPr>
          <a:xfrm>
            <a:off x="1907540" y="4912995"/>
            <a:ext cx="7726680" cy="829945"/>
          </a:xfrm>
          <a:prstGeom prst="rect">
            <a:avLst/>
          </a:prstGeom>
          <a:noFill/>
        </p:spPr>
        <p:txBody>
          <a:bodyPr wrap="square" rtlCol="0">
            <a:spAutoFit/>
          </a:bodyPr>
          <a:lstStyle/>
          <a:p>
            <a:pPr algn="l"/>
            <a:r>
              <a:rPr lang="zh-CN" altLang="en-US" sz="2400"/>
              <a:t>一组自主移动机器入协调一致去组成一定形状的队形并保持这个队形的过程</a:t>
            </a:r>
          </a:p>
        </p:txBody>
      </p:sp>
      <p:pic>
        <p:nvPicPr>
          <p:cNvPr id="6" name="图片 5" descr="timg (2)"/>
          <p:cNvPicPr>
            <a:picLocks noChangeAspect="1"/>
          </p:cNvPicPr>
          <p:nvPr/>
        </p:nvPicPr>
        <p:blipFill>
          <a:blip r:embed="rId2"/>
          <a:stretch>
            <a:fillRect/>
          </a:stretch>
        </p:blipFill>
        <p:spPr>
          <a:xfrm>
            <a:off x="2559685" y="930910"/>
            <a:ext cx="6421755" cy="354838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p:cTn id="7" dur="300" fill="hold"/>
                                        <p:tgtEl>
                                          <p:spTgt spid="12291"/>
                                        </p:tgtEl>
                                        <p:attrNameLst>
                                          <p:attrName>ppt_w</p:attrName>
                                        </p:attrNameLst>
                                      </p:cBhvr>
                                      <p:tavLst>
                                        <p:tav tm="0">
                                          <p:val>
                                            <p:fltVal val="0"/>
                                          </p:val>
                                        </p:tav>
                                        <p:tav tm="100000">
                                          <p:val>
                                            <p:strVal val="#ppt_w"/>
                                          </p:val>
                                        </p:tav>
                                      </p:tavLst>
                                    </p:anim>
                                    <p:anim calcmode="lin" valueType="num">
                                      <p:cBhvr>
                                        <p:cTn id="8" dur="300" fill="hold"/>
                                        <p:tgtEl>
                                          <p:spTgt spid="12291"/>
                                        </p:tgtEl>
                                        <p:attrNameLst>
                                          <p:attrName>ppt_h</p:attrName>
                                        </p:attrNameLst>
                                      </p:cBhvr>
                                      <p:tavLst>
                                        <p:tav tm="0">
                                          <p:val>
                                            <p:fltVal val="0"/>
                                          </p:val>
                                        </p:tav>
                                        <p:tav tm="100000">
                                          <p:val>
                                            <p:strVal val="#ppt_h"/>
                                          </p:val>
                                        </p:tav>
                                      </p:tavLst>
                                    </p:anim>
                                    <p:anim calcmode="lin" valueType="num">
                                      <p:cBhvr>
                                        <p:cTn id="9" dur="300" fill="hold"/>
                                        <p:tgtEl>
                                          <p:spTgt spid="12291"/>
                                        </p:tgtEl>
                                        <p:attrNameLst>
                                          <p:attrName>style.rotation</p:attrName>
                                        </p:attrNameLst>
                                      </p:cBhvr>
                                      <p:tavLst>
                                        <p:tav tm="0">
                                          <p:val>
                                            <p:fltVal val="90"/>
                                          </p:val>
                                        </p:tav>
                                        <p:tav tm="100000">
                                          <p:val>
                                            <p:fltVal val="0"/>
                                          </p:val>
                                        </p:tav>
                                      </p:tavLst>
                                    </p:anim>
                                    <p:animEffect transition="in" filter="fade">
                                      <p:cBhvr>
                                        <p:cTn id="10" dur="3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8943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图形拼接</a:t>
            </a:r>
            <a:r>
              <a:rPr lang="en-US" altLang="zh-CN" sz="3000">
                <a:latin typeface="+mn-ea"/>
                <a:ea typeface="+mn-ea"/>
                <a:sym typeface="+mn-ea"/>
              </a:rPr>
              <a:t>(shape self-assembly)</a:t>
            </a:r>
            <a:r>
              <a:rPr lang="zh-CN" altLang="en-US" sz="3000">
                <a:latin typeface="+mn-ea"/>
                <a:ea typeface="+mn-ea"/>
                <a:sym typeface="+mn-ea"/>
              </a:rPr>
              <a:t>算法语言描述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74750" y="866140"/>
            <a:ext cx="9317990" cy="5323205"/>
          </a:xfrm>
          <a:prstGeom prst="rect">
            <a:avLst/>
          </a:prstGeom>
          <a:noFill/>
        </p:spPr>
        <p:txBody>
          <a:bodyPr wrap="square" rtlCol="0">
            <a:spAutoFit/>
          </a:bodyPr>
          <a:lstStyle/>
          <a:p>
            <a:r>
              <a:rPr lang="zh-CN" altLang="en-US" sz="2000">
                <a:latin typeface="+mn-ea"/>
                <a:ea typeface="+mn-ea"/>
              </a:rPr>
              <a:t>运动和停止：</a:t>
            </a:r>
          </a:p>
          <a:p>
            <a:r>
              <a:rPr lang="zh-CN" altLang="en-US" sz="2000">
                <a:latin typeface="+mn-ea"/>
                <a:ea typeface="+mn-ea"/>
              </a:rPr>
              <a:t>一旦开始边界跟随，机器人会持续跟新梯度值。最终当一个机器人收到</a:t>
            </a:r>
            <a:r>
              <a:rPr lang="en-US" altLang="zh-CN" sz="2000">
                <a:latin typeface="+mn-ea"/>
                <a:ea typeface="+mn-ea"/>
              </a:rPr>
              <a:t>3</a:t>
            </a:r>
            <a:r>
              <a:rPr lang="zh-CN" altLang="en-US" sz="2000">
                <a:latin typeface="+mn-ea"/>
                <a:ea typeface="+mn-ea"/>
              </a:rPr>
              <a:t>个或</a:t>
            </a:r>
            <a:r>
              <a:rPr lang="en-US" altLang="zh-CN" sz="2000">
                <a:latin typeface="+mn-ea"/>
                <a:ea typeface="+mn-ea"/>
              </a:rPr>
              <a:t>3</a:t>
            </a:r>
            <a:r>
              <a:rPr lang="zh-CN" altLang="en-US" sz="2000">
                <a:latin typeface="+mn-ea"/>
                <a:ea typeface="+mn-ea"/>
              </a:rPr>
              <a:t>个以上来自不同方向的处于静止态并且坐标化的机器人时，这个机器人会确认自己的坐标位置。</a:t>
            </a:r>
          </a:p>
          <a:p>
            <a:endParaRPr lang="zh-CN" altLang="en-US" sz="2000">
              <a:latin typeface="+mn-ea"/>
              <a:ea typeface="+mn-ea"/>
            </a:endParaRPr>
          </a:p>
          <a:p>
            <a:r>
              <a:rPr lang="zh-CN" altLang="en-US" sz="2000">
                <a:latin typeface="+mn-ea"/>
                <a:ea typeface="+mn-ea"/>
              </a:rPr>
              <a:t>一旦一个机器人知道了自己的坐标位置，通过寻找最邻近像素点可以却仍是否在目标图形中</a:t>
            </a:r>
            <a:r>
              <a:rPr lang="en-US" altLang="zh-CN" sz="2000">
                <a:latin typeface="+mn-ea"/>
                <a:ea typeface="+mn-ea"/>
              </a:rPr>
              <a:t>(</a:t>
            </a:r>
            <a:r>
              <a:rPr lang="zh-CN" altLang="en-US" sz="2000">
                <a:latin typeface="+mn-ea"/>
                <a:ea typeface="+mn-ea"/>
              </a:rPr>
              <a:t>最邻近像素点为黑则在，反之不在</a:t>
            </a:r>
            <a:r>
              <a:rPr lang="en-US" altLang="zh-CN" sz="2000">
                <a:latin typeface="+mn-ea"/>
                <a:ea typeface="+mn-ea"/>
              </a:rPr>
              <a:t>)</a:t>
            </a:r>
            <a:r>
              <a:rPr lang="zh-CN" altLang="en-US" sz="2000">
                <a:latin typeface="+mn-ea"/>
                <a:ea typeface="+mn-ea"/>
              </a:rPr>
              <a:t>。</a:t>
            </a:r>
          </a:p>
          <a:p>
            <a:endParaRPr lang="zh-CN" altLang="en-US" sz="2000">
              <a:latin typeface="+mn-ea"/>
              <a:ea typeface="+mn-ea"/>
            </a:endParaRPr>
          </a:p>
          <a:p>
            <a:r>
              <a:rPr lang="zh-CN" altLang="en-US" sz="2000">
                <a:latin typeface="+mn-ea"/>
                <a:ea typeface="+mn-ea"/>
              </a:rPr>
              <a:t>一旦一个机器人确认自己在目标图形中，该机器人会保持边界跟随直到以下两种情况之一被满足：</a:t>
            </a:r>
          </a:p>
          <a:p>
            <a:pPr marL="457200" indent="-457200">
              <a:buAutoNum type="arabicPeriod"/>
            </a:pPr>
            <a:r>
              <a:rPr lang="zh-CN" altLang="en-US" sz="2000">
                <a:latin typeface="+mn-ea"/>
                <a:ea typeface="+mn-ea"/>
              </a:rPr>
              <a:t>它处于目标图形边界，即将跃出边界。</a:t>
            </a:r>
          </a:p>
          <a:p>
            <a:pPr marL="457200" indent="-457200">
              <a:buAutoNum type="arabicPeriod"/>
            </a:pPr>
            <a:r>
              <a:rPr lang="zh-CN" altLang="en-US" sz="2000">
                <a:latin typeface="+mn-ea"/>
                <a:ea typeface="+mn-ea"/>
              </a:rPr>
              <a:t>它将要边界跟随的邻近静止态机器人的梯度值大于或等于它。</a:t>
            </a:r>
          </a:p>
          <a:p>
            <a:pPr marL="0" indent="0">
              <a:buNone/>
            </a:pPr>
            <a:r>
              <a:rPr lang="zh-CN" altLang="en-US" sz="2000">
                <a:latin typeface="+mn-ea"/>
                <a:ea typeface="+mn-ea"/>
              </a:rPr>
              <a:t>一旦以上两种情况之一被满足，该机器人会加入目标图形并保持静止态直到实验结束。静止态的机器人会一直发送坐标和梯度值信息。</a:t>
            </a:r>
          </a:p>
          <a:p>
            <a:pPr marL="0" indent="0">
              <a:buNone/>
            </a:pPr>
            <a:endParaRPr lang="zh-CN" altLang="en-US" sz="2000">
              <a:latin typeface="+mn-ea"/>
              <a:ea typeface="+mn-ea"/>
            </a:endParaRPr>
          </a:p>
          <a:p>
            <a:pPr marL="0" indent="0">
              <a:buNone/>
            </a:pPr>
            <a:r>
              <a:rPr lang="zh-CN" altLang="en-US" sz="2000">
                <a:latin typeface="+mn-ea"/>
                <a:ea typeface="+mn-ea"/>
              </a:rPr>
              <a:t>直觉上，上面的规则会使得机器人在拼接图形时是一层层地堆叠，每一层的机器人有相同的梯度值。</a:t>
            </a:r>
            <a:endParaRPr lang="en-US" altLang="zh-CN" sz="2000">
              <a:latin typeface="+mn-ea"/>
              <a:ea typeface="+mn-ea"/>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1706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直观理解</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3DBF4B1-7189-4E53-B64F-333580363BC2}"/>
              </a:ext>
            </a:extLst>
          </p:cNvPr>
          <p:cNvPicPr>
            <a:picLocks noChangeAspect="1"/>
          </p:cNvPicPr>
          <p:nvPr/>
        </p:nvPicPr>
        <p:blipFill>
          <a:blip r:embed="rId2"/>
          <a:stretch>
            <a:fillRect/>
          </a:stretch>
        </p:blipFill>
        <p:spPr>
          <a:xfrm>
            <a:off x="3009255" y="980728"/>
            <a:ext cx="5770952" cy="519303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819"/>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8943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图形拼接</a:t>
            </a:r>
            <a:r>
              <a:rPr lang="en-US" altLang="zh-CN" sz="3000">
                <a:latin typeface="+mn-ea"/>
                <a:ea typeface="+mn-ea"/>
                <a:sym typeface="+mn-ea"/>
              </a:rPr>
              <a:t>(shape self-assembly)</a:t>
            </a:r>
            <a:r>
              <a:rPr lang="zh-CN" altLang="en-US" sz="3000">
                <a:latin typeface="+mn-ea"/>
                <a:ea typeface="+mn-ea"/>
                <a:sym typeface="+mn-ea"/>
              </a:rPr>
              <a:t>算法语言描述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97280" y="1185545"/>
            <a:ext cx="9825990" cy="4523105"/>
          </a:xfrm>
          <a:prstGeom prst="rect">
            <a:avLst/>
          </a:prstGeom>
          <a:noFill/>
        </p:spPr>
        <p:txBody>
          <a:bodyPr wrap="square" rtlCol="0">
            <a:spAutoFit/>
          </a:bodyPr>
          <a:lstStyle/>
          <a:p>
            <a:r>
              <a:rPr lang="zh-CN" altLang="en-US" sz="2400">
                <a:latin typeface="+mn-ea"/>
                <a:ea typeface="+mn-ea"/>
              </a:rPr>
              <a:t>结束状态：</a:t>
            </a:r>
          </a:p>
          <a:p>
            <a:r>
              <a:rPr lang="zh-CN" altLang="en-US" sz="2400">
                <a:latin typeface="+mn-ea"/>
                <a:ea typeface="+mn-ea"/>
              </a:rPr>
              <a:t>根据可用机器人数量和目标图形的选择，图形拼接算法有</a:t>
            </a:r>
            <a:r>
              <a:rPr lang="en-US" altLang="zh-CN" sz="2400">
                <a:latin typeface="+mn-ea"/>
                <a:ea typeface="+mn-ea"/>
              </a:rPr>
              <a:t>4</a:t>
            </a:r>
            <a:r>
              <a:rPr lang="zh-CN" altLang="en-US" sz="2400">
                <a:latin typeface="+mn-ea"/>
                <a:ea typeface="+mn-ea"/>
              </a:rPr>
              <a:t>种结束状态：</a:t>
            </a:r>
          </a:p>
          <a:p>
            <a:pPr marL="457200" indent="-457200">
              <a:buAutoNum type="arabicPeriod"/>
            </a:pPr>
            <a:r>
              <a:rPr lang="zh-CN" altLang="en-US" sz="2400">
                <a:latin typeface="+mn-ea"/>
                <a:ea typeface="+mn-ea"/>
              </a:rPr>
              <a:t>所有的非</a:t>
            </a:r>
            <a:r>
              <a:rPr lang="zh-CN" altLang="en-US" sz="2400" u="heavy">
                <a:latin typeface="+mn-ea"/>
                <a:ea typeface="+mn-ea"/>
              </a:rPr>
              <a:t>种子</a:t>
            </a:r>
            <a:r>
              <a:rPr lang="zh-CN" altLang="en-US" sz="2400">
                <a:latin typeface="+mn-ea"/>
                <a:ea typeface="+mn-ea"/>
              </a:rPr>
              <a:t>机器人都启动并且刚好拼入目标图形。</a:t>
            </a:r>
          </a:p>
          <a:p>
            <a:pPr marL="457200" indent="-457200">
              <a:buAutoNum type="arabicPeriod"/>
            </a:pPr>
            <a:r>
              <a:rPr lang="zh-CN" altLang="en-US" sz="2400">
                <a:latin typeface="+mn-ea"/>
                <a:ea typeface="+mn-ea"/>
              </a:rPr>
              <a:t>所有的非种子机器人都会开始运动并拼入目标图形并，但是机器人数量不够，图形拼接没有完成。</a:t>
            </a:r>
          </a:p>
          <a:p>
            <a:pPr marL="457200" indent="-457200">
              <a:buAutoNum type="arabicPeriod"/>
            </a:pPr>
            <a:r>
              <a:rPr lang="zh-CN" altLang="en-US" sz="2400">
                <a:latin typeface="+mn-ea"/>
                <a:ea typeface="+mn-ea"/>
              </a:rPr>
              <a:t>所有的非种子机器人都会开始运动，但比需要的更多，因此剩余的会找不到位置拼入目标图形。在这种情况下图形拼接是完成了，剩余的机器人会保持边界跟随。</a:t>
            </a:r>
          </a:p>
          <a:p>
            <a:pPr marL="457200" indent="-457200">
              <a:buAutoNum type="arabicPeriod"/>
            </a:pPr>
            <a:r>
              <a:rPr lang="zh-CN" altLang="en-US" sz="2400">
                <a:latin typeface="+mn-ea"/>
                <a:ea typeface="+mn-ea"/>
              </a:rPr>
              <a:t>当图形拼接完成后，仍然有足够的机器人在保持边界跟随，它们会使得剩余的机器人不能进入开始运动</a:t>
            </a:r>
            <a:r>
              <a:rPr lang="en-US" altLang="zh-CN" sz="2400">
                <a:latin typeface="+mn-ea"/>
                <a:ea typeface="+mn-ea"/>
              </a:rPr>
              <a:t>(</a:t>
            </a:r>
            <a:r>
              <a:rPr lang="zh-CN" altLang="en-US" sz="2400">
                <a:latin typeface="+mn-ea"/>
                <a:ea typeface="+mn-ea"/>
              </a:rPr>
              <a:t>任意时刻邻近都有移动机器人</a:t>
            </a:r>
            <a:r>
              <a:rPr lang="en-US" altLang="zh-CN" sz="2400">
                <a:latin typeface="+mn-ea"/>
                <a:ea typeface="+mn-ea"/>
              </a:rPr>
              <a:t>)</a:t>
            </a:r>
            <a:r>
              <a:rPr lang="zh-CN" altLang="en-US" sz="2400">
                <a:latin typeface="+mn-ea"/>
                <a:ea typeface="+mn-ea"/>
              </a:rPr>
              <a:t>。在这种情况下，图形拼接完成了，但有一部分机器人保持边界跟随，有一部分图形外机器人保持静止态。</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8943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图形拼接</a:t>
            </a:r>
            <a:r>
              <a:rPr lang="en-US" altLang="zh-CN" sz="3000">
                <a:latin typeface="+mn-ea"/>
                <a:ea typeface="+mn-ea"/>
                <a:sym typeface="+mn-ea"/>
              </a:rPr>
              <a:t>(shape self-assembly)</a:t>
            </a:r>
            <a:r>
              <a:rPr lang="zh-CN" altLang="en-US" sz="3000">
                <a:latin typeface="+mn-ea"/>
                <a:ea typeface="+mn-ea"/>
                <a:sym typeface="+mn-ea"/>
              </a:rPr>
              <a:t>算法代码描述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92835" y="1165225"/>
            <a:ext cx="10439400" cy="4123055"/>
          </a:xfrm>
          <a:prstGeom prst="rect">
            <a:avLst/>
          </a:prstGeom>
          <a:noFill/>
        </p:spPr>
        <p:txBody>
          <a:bodyPr wrap="square" rtlCol="0">
            <a:spAutoFit/>
          </a:bodyPr>
          <a:lstStyle/>
          <a:p>
            <a:r>
              <a:rPr lang="zh-CN" altLang="en-US" sz="2800">
                <a:latin typeface="+mn-ea"/>
                <a:ea typeface="+mn-ea"/>
              </a:rPr>
              <a:t>初始化：</a:t>
            </a:r>
            <a:endParaRPr lang="en-US" altLang="zh-CN">
              <a:latin typeface="+mn-ea"/>
              <a:ea typeface="+mn-ea"/>
            </a:endParaRPr>
          </a:p>
          <a:p>
            <a:r>
              <a:rPr lang="en-US" altLang="zh-CN">
                <a:latin typeface="+mn-ea"/>
                <a:ea typeface="+mn-ea"/>
              </a:rPr>
              <a:t>  </a:t>
            </a:r>
            <a:r>
              <a:rPr lang="zh-CN" altLang="en-US">
                <a:latin typeface="+mn-ea"/>
                <a:ea typeface="+mn-ea"/>
              </a:rPr>
              <a:t>1: motion: stop </a:t>
            </a:r>
            <a:r>
              <a:rPr lang="en-US" altLang="zh-CN">
                <a:latin typeface="+mn-ea"/>
                <a:ea typeface="+mn-ea"/>
              </a:rPr>
              <a:t>// </a:t>
            </a:r>
            <a:r>
              <a:rPr lang="zh-CN" altLang="en-US">
                <a:latin typeface="+mn-ea"/>
                <a:ea typeface="+mn-ea"/>
              </a:rPr>
              <a:t>运动状态</a:t>
            </a:r>
          </a:p>
          <a:p>
            <a:r>
              <a:rPr lang="zh-CN" altLang="en-US">
                <a:latin typeface="+mn-ea"/>
                <a:ea typeface="+mn-ea"/>
              </a:rPr>
              <a:t>  2: state← start </a:t>
            </a:r>
            <a:r>
              <a:rPr lang="en-US" altLang="zh-CN">
                <a:latin typeface="+mn-ea"/>
                <a:ea typeface="+mn-ea"/>
              </a:rPr>
              <a:t>// </a:t>
            </a:r>
            <a:r>
              <a:rPr lang="zh-CN" altLang="en-US">
                <a:latin typeface="+mn-ea"/>
                <a:ea typeface="+mn-ea"/>
              </a:rPr>
              <a:t>状态</a:t>
            </a:r>
          </a:p>
          <a:p>
            <a:r>
              <a:rPr lang="zh-CN" altLang="en-US">
                <a:latin typeface="+mn-ea"/>
                <a:ea typeface="+mn-ea"/>
              </a:rPr>
              <a:t>  3: timer← 0 </a:t>
            </a:r>
            <a:r>
              <a:rPr lang="en-US" altLang="zh-CN">
                <a:latin typeface="+mn-ea"/>
                <a:ea typeface="+mn-ea"/>
              </a:rPr>
              <a:t>// </a:t>
            </a:r>
            <a:r>
              <a:rPr lang="zh-CN" altLang="en-US">
                <a:latin typeface="+mn-ea"/>
                <a:ea typeface="+mn-ea"/>
              </a:rPr>
              <a:t>计时器</a:t>
            </a:r>
          </a:p>
          <a:p>
            <a:r>
              <a:rPr lang="zh-CN" altLang="en-US">
                <a:latin typeface="+mn-ea"/>
                <a:ea typeface="+mn-ea"/>
              </a:rPr>
              <a:t>  4: loop</a:t>
            </a:r>
          </a:p>
          <a:p>
            <a:r>
              <a:rPr lang="zh-CN" altLang="en-US">
                <a:latin typeface="+mn-ea"/>
                <a:ea typeface="+mn-ea"/>
              </a:rPr>
              <a:t>  5: </a:t>
            </a:r>
            <a:r>
              <a:rPr lang="en-US" altLang="zh-CN">
                <a:latin typeface="+mn-ea"/>
                <a:ea typeface="+mn-ea"/>
              </a:rPr>
              <a:t>	</a:t>
            </a:r>
            <a:r>
              <a:rPr lang="zh-CN" altLang="en-US">
                <a:latin typeface="+mn-ea"/>
                <a:ea typeface="+mn-ea"/>
              </a:rPr>
              <a:t>if state=start then // 等待一段时间使得所有机器人都开机</a:t>
            </a:r>
          </a:p>
          <a:p>
            <a:r>
              <a:rPr lang="zh-CN" altLang="en-US">
                <a:latin typeface="+mn-ea"/>
                <a:ea typeface="+mn-ea"/>
              </a:rPr>
              <a:t>  6:</a:t>
            </a:r>
            <a:r>
              <a:rPr lang="en-US" altLang="zh-CN">
                <a:latin typeface="+mn-ea"/>
                <a:ea typeface="+mn-ea"/>
              </a:rPr>
              <a:t>	</a:t>
            </a:r>
            <a:r>
              <a:rPr lang="zh-CN" altLang="en-US">
                <a:latin typeface="+mn-ea"/>
                <a:ea typeface="+mn-ea"/>
              </a:rPr>
              <a:t>if robot is a seed robot then</a:t>
            </a:r>
          </a:p>
          <a:p>
            <a:r>
              <a:rPr lang="zh-CN" altLang="en-US">
                <a:latin typeface="+mn-ea"/>
                <a:ea typeface="+mn-ea"/>
              </a:rPr>
              <a:t>  7: </a:t>
            </a:r>
            <a:r>
              <a:rPr lang="en-US" altLang="zh-CN">
                <a:latin typeface="+mn-ea"/>
                <a:ea typeface="+mn-ea"/>
              </a:rPr>
              <a:t>		</a:t>
            </a:r>
            <a:r>
              <a:rPr lang="zh-CN" altLang="en-US">
                <a:latin typeface="+mn-ea"/>
                <a:ea typeface="+mn-ea"/>
              </a:rPr>
              <a:t>state← joined shape</a:t>
            </a:r>
          </a:p>
          <a:p>
            <a:r>
              <a:rPr lang="zh-CN" altLang="en-US">
                <a:latin typeface="+mn-ea"/>
                <a:ea typeface="+mn-ea"/>
              </a:rPr>
              <a:t>  8: </a:t>
            </a:r>
            <a:r>
              <a:rPr lang="en-US" altLang="zh-CN">
                <a:latin typeface="+mn-ea"/>
                <a:ea typeface="+mn-ea"/>
              </a:rPr>
              <a:t>	</a:t>
            </a:r>
            <a:r>
              <a:rPr lang="zh-CN" altLang="en-US">
                <a:latin typeface="+mn-ea"/>
                <a:ea typeface="+mn-ea"/>
              </a:rPr>
              <a:t>else</a:t>
            </a:r>
          </a:p>
          <a:p>
            <a:r>
              <a:rPr lang="zh-CN" altLang="en-US">
                <a:latin typeface="+mn-ea"/>
                <a:ea typeface="+mn-ea"/>
              </a:rPr>
              <a:t>  9: </a:t>
            </a:r>
            <a:r>
              <a:rPr lang="en-US" altLang="zh-CN">
                <a:latin typeface="+mn-ea"/>
                <a:ea typeface="+mn-ea"/>
              </a:rPr>
              <a:t>		</a:t>
            </a:r>
            <a:r>
              <a:rPr lang="zh-CN" altLang="en-US">
                <a:latin typeface="+mn-ea"/>
                <a:ea typeface="+mn-ea"/>
              </a:rPr>
              <a:t>begin gradient formation </a:t>
            </a:r>
            <a:r>
              <a:rPr lang="en-US" altLang="zh-CN">
                <a:latin typeface="+mn-ea"/>
                <a:ea typeface="+mn-ea"/>
              </a:rPr>
              <a:t>// </a:t>
            </a:r>
            <a:r>
              <a:rPr lang="zh-CN" altLang="en-US">
                <a:latin typeface="+mn-ea"/>
                <a:ea typeface="+mn-ea"/>
              </a:rPr>
              <a:t>调用梯度编队方法</a:t>
            </a:r>
            <a:endParaRPr lang="en-US" altLang="zh-CN">
              <a:latin typeface="+mn-ea"/>
              <a:ea typeface="+mn-ea"/>
            </a:endParaRPr>
          </a:p>
          <a:p>
            <a:r>
              <a:rPr lang="zh-CN" altLang="en-US">
                <a:latin typeface="+mn-ea"/>
                <a:ea typeface="+mn-ea"/>
              </a:rPr>
              <a:t>10: </a:t>
            </a:r>
            <a:r>
              <a:rPr lang="en-US" altLang="zh-CN">
                <a:latin typeface="+mn-ea"/>
                <a:ea typeface="+mn-ea"/>
              </a:rPr>
              <a:t>		</a:t>
            </a:r>
            <a:r>
              <a:rPr lang="zh-CN" altLang="en-US">
                <a:latin typeface="+mn-ea"/>
                <a:ea typeface="+mn-ea"/>
              </a:rPr>
              <a:t>begin localization </a:t>
            </a:r>
            <a:r>
              <a:rPr lang="en-US" altLang="zh-CN">
                <a:latin typeface="+mn-ea"/>
                <a:ea typeface="+mn-ea"/>
              </a:rPr>
              <a:t>//</a:t>
            </a:r>
            <a:r>
              <a:rPr lang="zh-CN" altLang="en-US">
                <a:latin typeface="+mn-ea"/>
                <a:ea typeface="+mn-ea"/>
              </a:rPr>
              <a:t>调用坐标获取方法</a:t>
            </a:r>
          </a:p>
          <a:p>
            <a:r>
              <a:rPr lang="zh-CN" altLang="en-US">
                <a:latin typeface="+mn-ea"/>
                <a:ea typeface="+mn-ea"/>
              </a:rPr>
              <a:t>11: </a:t>
            </a:r>
            <a:r>
              <a:rPr lang="en-US" altLang="zh-CN">
                <a:latin typeface="+mn-ea"/>
                <a:ea typeface="+mn-ea"/>
              </a:rPr>
              <a:t>		</a:t>
            </a:r>
            <a:r>
              <a:rPr lang="zh-CN" altLang="en-US">
                <a:latin typeface="+mn-ea"/>
                <a:ea typeface="+mn-ea"/>
              </a:rPr>
              <a:t>timer←timer+1</a:t>
            </a:r>
          </a:p>
          <a:p>
            <a:r>
              <a:rPr lang="zh-CN" altLang="en-US">
                <a:latin typeface="+mn-ea"/>
                <a:ea typeface="+mn-ea"/>
              </a:rPr>
              <a:t>12: </a:t>
            </a:r>
            <a:r>
              <a:rPr lang="en-US" altLang="zh-CN">
                <a:latin typeface="+mn-ea"/>
                <a:ea typeface="+mn-ea"/>
              </a:rPr>
              <a:t>		</a:t>
            </a:r>
            <a:r>
              <a:rPr lang="zh-CN" altLang="en-US">
                <a:latin typeface="+mn-ea"/>
                <a:ea typeface="+mn-ea"/>
              </a:rPr>
              <a:t>if timer &gt; startup time then</a:t>
            </a:r>
          </a:p>
          <a:p>
            <a:r>
              <a:rPr lang="zh-CN" altLang="en-US">
                <a:latin typeface="+mn-ea"/>
                <a:ea typeface="+mn-ea"/>
              </a:rPr>
              <a:t>13: </a:t>
            </a:r>
            <a:r>
              <a:rPr lang="en-US" altLang="zh-CN">
                <a:latin typeface="+mn-ea"/>
                <a:ea typeface="+mn-ea"/>
              </a:rPr>
              <a:t>			</a:t>
            </a:r>
            <a:r>
              <a:rPr lang="zh-CN" altLang="en-US">
                <a:latin typeface="+mn-ea"/>
                <a:ea typeface="+mn-ea"/>
              </a:rPr>
              <a:t>state← wait</a:t>
            </a:r>
            <a:r>
              <a:rPr lang="en-US" altLang="zh-CN">
                <a:latin typeface="+mn-ea"/>
                <a:ea typeface="+mn-ea"/>
              </a:rPr>
              <a:t>_</a:t>
            </a:r>
            <a:r>
              <a:rPr lang="zh-CN" altLang="en-US">
                <a:latin typeface="+mn-ea"/>
                <a:ea typeface="+mn-ea"/>
              </a:rPr>
              <a:t>to</a:t>
            </a:r>
            <a:r>
              <a:rPr lang="en-US" altLang="zh-CN">
                <a:latin typeface="+mn-ea"/>
                <a:ea typeface="+mn-ea"/>
              </a:rPr>
              <a:t>_</a:t>
            </a:r>
            <a:r>
              <a:rPr lang="zh-CN" altLang="en-US">
                <a:latin typeface="+mn-ea"/>
                <a:ea typeface="+mn-ea"/>
              </a:rPr>
              <a:t>move </a:t>
            </a:r>
            <a:r>
              <a:rPr lang="en-US" altLang="zh-CN">
                <a:latin typeface="+mn-ea"/>
                <a:ea typeface="+mn-ea"/>
              </a:rPr>
              <a:t>//</a:t>
            </a:r>
            <a:r>
              <a:rPr lang="zh-CN" altLang="en-US">
                <a:latin typeface="+mn-ea"/>
                <a:ea typeface="+mn-ea"/>
              </a:rPr>
              <a:t>准备进入开始运动状态</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8943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图形拼接</a:t>
            </a:r>
            <a:r>
              <a:rPr lang="en-US" altLang="zh-CN" sz="3000">
                <a:latin typeface="+mn-ea"/>
                <a:ea typeface="+mn-ea"/>
                <a:sym typeface="+mn-ea"/>
              </a:rPr>
              <a:t>(shape self-assembly)</a:t>
            </a:r>
            <a:r>
              <a:rPr lang="zh-CN" altLang="en-US" sz="3000">
                <a:latin typeface="+mn-ea"/>
                <a:ea typeface="+mn-ea"/>
                <a:sym typeface="+mn-ea"/>
              </a:rPr>
              <a:t>算法代码描述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92835" y="1421765"/>
            <a:ext cx="10605135" cy="3846195"/>
          </a:xfrm>
          <a:prstGeom prst="rect">
            <a:avLst/>
          </a:prstGeom>
          <a:noFill/>
        </p:spPr>
        <p:txBody>
          <a:bodyPr wrap="square" rtlCol="0">
            <a:spAutoFit/>
          </a:bodyPr>
          <a:lstStyle/>
          <a:p>
            <a:r>
              <a:rPr lang="zh-CN" altLang="en-US" sz="2800">
                <a:latin typeface="+mn-ea"/>
                <a:ea typeface="+mn-ea"/>
              </a:rPr>
              <a:t>开始运动：</a:t>
            </a:r>
            <a:endParaRPr lang="zh-CN" altLang="en-US">
              <a:latin typeface="+mn-ea"/>
              <a:ea typeface="+mn-ea"/>
            </a:endParaRPr>
          </a:p>
          <a:p>
            <a:r>
              <a:rPr lang="zh-CN" altLang="en-US">
                <a:latin typeface="+mn-ea"/>
                <a:ea typeface="+mn-ea"/>
              </a:rPr>
              <a:t>14: else if state=wait</a:t>
            </a:r>
            <a:r>
              <a:rPr lang="en-US" altLang="zh-CN">
                <a:latin typeface="+mn-ea"/>
                <a:ea typeface="+mn-ea"/>
              </a:rPr>
              <a:t>_</a:t>
            </a:r>
            <a:r>
              <a:rPr lang="zh-CN" altLang="en-US">
                <a:latin typeface="+mn-ea"/>
                <a:ea typeface="+mn-ea"/>
              </a:rPr>
              <a:t>to</a:t>
            </a:r>
            <a:r>
              <a:rPr lang="en-US" altLang="zh-CN">
                <a:latin typeface="+mn-ea"/>
                <a:ea typeface="+mn-ea"/>
              </a:rPr>
              <a:t>_</a:t>
            </a:r>
            <a:r>
              <a:rPr lang="zh-CN" altLang="en-US">
                <a:latin typeface="+mn-ea"/>
                <a:ea typeface="+mn-ea"/>
              </a:rPr>
              <a:t>move then</a:t>
            </a:r>
          </a:p>
          <a:p>
            <a:r>
              <a:rPr lang="zh-CN" altLang="en-US">
                <a:latin typeface="+mn-ea"/>
                <a:ea typeface="+mn-ea"/>
              </a:rPr>
              <a:t>      // 选择什么时候开始运动</a:t>
            </a:r>
          </a:p>
          <a:p>
            <a:r>
              <a:rPr lang="zh-CN" altLang="en-US">
                <a:latin typeface="+mn-ea"/>
                <a:ea typeface="+mn-ea"/>
              </a:rPr>
              <a:t>15: </a:t>
            </a:r>
            <a:r>
              <a:rPr lang="en-US" altLang="zh-CN">
                <a:latin typeface="+mn-ea"/>
                <a:ea typeface="+mn-ea"/>
              </a:rPr>
              <a:t>	</a:t>
            </a:r>
            <a:r>
              <a:rPr lang="zh-CN" altLang="en-US">
                <a:latin typeface="+mn-ea"/>
                <a:ea typeface="+mn-ea"/>
              </a:rPr>
              <a:t>if no moving neighbor seen then</a:t>
            </a:r>
          </a:p>
          <a:p>
            <a:r>
              <a:rPr lang="zh-CN" altLang="en-US">
                <a:latin typeface="+mn-ea"/>
                <a:ea typeface="+mn-ea"/>
              </a:rPr>
              <a:t>16: </a:t>
            </a:r>
            <a:r>
              <a:rPr lang="en-US" altLang="zh-CN">
                <a:latin typeface="+mn-ea"/>
                <a:ea typeface="+mn-ea"/>
              </a:rPr>
              <a:t>		</a:t>
            </a:r>
            <a:r>
              <a:rPr lang="zh-CN" altLang="en-US">
                <a:latin typeface="+mn-ea"/>
                <a:ea typeface="+mn-ea"/>
              </a:rPr>
              <a:t>h ← 0 </a:t>
            </a:r>
            <a:r>
              <a:rPr lang="en-US" altLang="zh-CN">
                <a:latin typeface="+mn-ea"/>
                <a:ea typeface="+mn-ea"/>
              </a:rPr>
              <a:t>//</a:t>
            </a:r>
            <a:r>
              <a:rPr lang="zh-CN" altLang="en-US">
                <a:latin typeface="+mn-ea"/>
                <a:ea typeface="+mn-ea"/>
              </a:rPr>
              <a:t>找梯度值最高的</a:t>
            </a:r>
          </a:p>
          <a:p>
            <a:r>
              <a:rPr lang="zh-CN" altLang="en-US">
                <a:latin typeface="+mn-ea"/>
                <a:ea typeface="+mn-ea"/>
              </a:rPr>
              <a:t>17: </a:t>
            </a:r>
            <a:r>
              <a:rPr lang="en-US" altLang="zh-CN">
                <a:latin typeface="+mn-ea"/>
                <a:ea typeface="+mn-ea"/>
              </a:rPr>
              <a:t>		</a:t>
            </a:r>
            <a:r>
              <a:rPr lang="zh-CN" altLang="en-US">
                <a:latin typeface="+mn-ea"/>
                <a:ea typeface="+mn-ea"/>
              </a:rPr>
              <a:t>for all neighbors n do</a:t>
            </a:r>
          </a:p>
          <a:p>
            <a:r>
              <a:rPr lang="zh-CN" altLang="en-US">
                <a:latin typeface="+mn-ea"/>
                <a:ea typeface="+mn-ea"/>
              </a:rPr>
              <a:t>18: </a:t>
            </a:r>
            <a:r>
              <a:rPr lang="en-US" altLang="zh-CN">
                <a:latin typeface="+mn-ea"/>
                <a:ea typeface="+mn-ea"/>
              </a:rPr>
              <a:t>			</a:t>
            </a:r>
            <a:r>
              <a:rPr lang="zh-CN" altLang="en-US">
                <a:latin typeface="+mn-ea"/>
                <a:ea typeface="+mn-ea"/>
              </a:rPr>
              <a:t>if h &lt;gradient value(n) then</a:t>
            </a:r>
          </a:p>
          <a:p>
            <a:r>
              <a:rPr lang="zh-CN" altLang="en-US">
                <a:latin typeface="+mn-ea"/>
                <a:ea typeface="+mn-ea"/>
              </a:rPr>
              <a:t>19: </a:t>
            </a:r>
            <a:r>
              <a:rPr lang="en-US" altLang="zh-CN">
                <a:latin typeface="+mn-ea"/>
                <a:ea typeface="+mn-ea"/>
              </a:rPr>
              <a:t>				</a:t>
            </a:r>
            <a:r>
              <a:rPr lang="zh-CN" altLang="en-US">
                <a:latin typeface="+mn-ea"/>
                <a:ea typeface="+mn-ea"/>
              </a:rPr>
              <a:t>h ←gradient value(n)</a:t>
            </a:r>
            <a:r>
              <a:rPr lang="en-US" altLang="zh-CN">
                <a:latin typeface="+mn-ea"/>
                <a:ea typeface="+mn-ea"/>
              </a:rPr>
              <a:t>//</a:t>
            </a:r>
            <a:r>
              <a:rPr lang="zh-CN" altLang="en-US">
                <a:latin typeface="+mn-ea"/>
                <a:ea typeface="+mn-ea"/>
              </a:rPr>
              <a:t>判断能否开始运动</a:t>
            </a:r>
          </a:p>
          <a:p>
            <a:r>
              <a:rPr lang="zh-CN" altLang="en-US">
                <a:latin typeface="+mn-ea"/>
                <a:ea typeface="+mn-ea"/>
              </a:rPr>
              <a:t>20: </a:t>
            </a:r>
            <a:r>
              <a:rPr lang="en-US" altLang="zh-CN">
                <a:latin typeface="+mn-ea"/>
                <a:ea typeface="+mn-ea"/>
              </a:rPr>
              <a:t>		</a:t>
            </a:r>
            <a:r>
              <a:rPr lang="zh-CN" altLang="en-US">
                <a:latin typeface="+mn-ea"/>
                <a:ea typeface="+mn-ea"/>
              </a:rPr>
              <a:t>if gradient value(self)&gt; h then</a:t>
            </a:r>
          </a:p>
          <a:p>
            <a:r>
              <a:rPr lang="zh-CN" altLang="en-US">
                <a:latin typeface="+mn-ea"/>
                <a:ea typeface="+mn-ea"/>
              </a:rPr>
              <a:t>21: </a:t>
            </a:r>
            <a:r>
              <a:rPr lang="en-US" altLang="zh-CN">
                <a:latin typeface="+mn-ea"/>
                <a:ea typeface="+mn-ea"/>
              </a:rPr>
              <a:t>			state</a:t>
            </a:r>
            <a:r>
              <a:rPr lang="zh-CN" altLang="en-US">
                <a:latin typeface="+mn-ea"/>
                <a:ea typeface="+mn-ea"/>
              </a:rPr>
              <a:t>← move while outside</a:t>
            </a:r>
          </a:p>
          <a:p>
            <a:r>
              <a:rPr lang="zh-CN" altLang="en-US">
                <a:latin typeface="+mn-ea"/>
                <a:ea typeface="+mn-ea"/>
              </a:rPr>
              <a:t>22:</a:t>
            </a:r>
            <a:r>
              <a:rPr lang="en-US" altLang="zh-CN">
                <a:latin typeface="+mn-ea"/>
                <a:ea typeface="+mn-ea"/>
              </a:rPr>
              <a:t>		</a:t>
            </a:r>
            <a:r>
              <a:rPr lang="zh-CN" altLang="en-US">
                <a:latin typeface="+mn-ea"/>
                <a:ea typeface="+mn-ea"/>
              </a:rPr>
              <a:t> else if gradient value(self) = h then</a:t>
            </a:r>
          </a:p>
          <a:p>
            <a:r>
              <a:rPr lang="zh-CN" altLang="en-US">
                <a:latin typeface="+mn-ea"/>
                <a:ea typeface="+mn-ea"/>
              </a:rPr>
              <a:t>23:</a:t>
            </a:r>
            <a:r>
              <a:rPr lang="en-US" altLang="zh-CN">
                <a:latin typeface="+mn-ea"/>
                <a:ea typeface="+mn-ea"/>
              </a:rPr>
              <a:t>			</a:t>
            </a:r>
            <a:r>
              <a:rPr lang="zh-CN" altLang="en-US">
                <a:latin typeface="+mn-ea"/>
                <a:ea typeface="+mn-ea"/>
              </a:rPr>
              <a:t> if ID(self) &gt; ID of all neighbors with equal gradient value then</a:t>
            </a:r>
          </a:p>
          <a:p>
            <a:r>
              <a:rPr lang="zh-CN" altLang="en-US">
                <a:latin typeface="+mn-ea"/>
                <a:ea typeface="+mn-ea"/>
              </a:rPr>
              <a:t>24: </a:t>
            </a:r>
            <a:r>
              <a:rPr lang="en-US" altLang="zh-CN">
                <a:latin typeface="+mn-ea"/>
                <a:ea typeface="+mn-ea"/>
              </a:rPr>
              <a:t>				</a:t>
            </a:r>
            <a:r>
              <a:rPr lang="zh-CN" altLang="en-US">
                <a:latin typeface="+mn-ea"/>
                <a:ea typeface="+mn-ea"/>
              </a:rPr>
              <a:t>state← move</a:t>
            </a:r>
            <a:r>
              <a:rPr lang="en-US" altLang="zh-CN">
                <a:latin typeface="+mn-ea"/>
                <a:ea typeface="+mn-ea"/>
              </a:rPr>
              <a:t>_</a:t>
            </a:r>
            <a:r>
              <a:rPr lang="zh-CN" altLang="en-US">
                <a:latin typeface="+mn-ea"/>
                <a:ea typeface="+mn-ea"/>
              </a:rPr>
              <a:t>while</a:t>
            </a:r>
            <a:r>
              <a:rPr lang="en-US" altLang="zh-CN">
                <a:latin typeface="+mn-ea"/>
                <a:ea typeface="+mn-ea"/>
              </a:rPr>
              <a:t>_</a:t>
            </a:r>
            <a:r>
              <a:rPr lang="zh-CN" altLang="en-US">
                <a:latin typeface="+mn-ea"/>
                <a:ea typeface="+mn-ea"/>
              </a:rPr>
              <a:t>outside </a:t>
            </a:r>
            <a:r>
              <a:rPr lang="zh-CN" altLang="en-US">
                <a:latin typeface="+mn-ea"/>
                <a:ea typeface="+mn-ea"/>
                <a:sym typeface="+mn-ea"/>
              </a:rPr>
              <a:t>//在目标图形外时边界跟随 </a:t>
            </a:r>
            <a:endParaRPr lang="zh-CN" altLang="en-US">
              <a:latin typeface="+mn-ea"/>
              <a:ea typeface="+mn-ea"/>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8943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图形拼接</a:t>
            </a:r>
            <a:r>
              <a:rPr lang="en-US" altLang="zh-CN" sz="3000">
                <a:latin typeface="+mn-ea"/>
                <a:ea typeface="+mn-ea"/>
                <a:sym typeface="+mn-ea"/>
              </a:rPr>
              <a:t>(shape self-assembly)</a:t>
            </a:r>
            <a:r>
              <a:rPr lang="zh-CN" altLang="en-US" sz="3000">
                <a:latin typeface="+mn-ea"/>
                <a:ea typeface="+mn-ea"/>
                <a:sym typeface="+mn-ea"/>
              </a:rPr>
              <a:t>算法代码描述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92835" y="1496060"/>
            <a:ext cx="9741535" cy="2738120"/>
          </a:xfrm>
          <a:prstGeom prst="rect">
            <a:avLst/>
          </a:prstGeom>
          <a:noFill/>
        </p:spPr>
        <p:txBody>
          <a:bodyPr wrap="square" rtlCol="0">
            <a:spAutoFit/>
          </a:bodyPr>
          <a:lstStyle/>
          <a:p>
            <a:r>
              <a:rPr lang="zh-CN" altLang="en-US" sz="2800">
                <a:latin typeface="+mn-ea"/>
                <a:ea typeface="+mn-ea"/>
              </a:rPr>
              <a:t>运动和停止：</a:t>
            </a:r>
            <a:endParaRPr lang="en-US" altLang="zh-CN">
              <a:latin typeface="+mn-ea"/>
              <a:ea typeface="+mn-ea"/>
            </a:endParaRPr>
          </a:p>
          <a:p>
            <a:r>
              <a:rPr lang="en-US" altLang="zh-CN">
                <a:latin typeface="+mn-ea"/>
                <a:ea typeface="+mn-ea"/>
              </a:rPr>
              <a:t>25: </a:t>
            </a:r>
            <a:r>
              <a:rPr lang="zh-CN" altLang="en-US">
                <a:latin typeface="+mn-ea"/>
                <a:ea typeface="+mn-ea"/>
              </a:rPr>
              <a:t>else if state=move</a:t>
            </a:r>
            <a:r>
              <a:rPr lang="en-US" altLang="zh-CN">
                <a:latin typeface="+mn-ea"/>
                <a:ea typeface="+mn-ea"/>
              </a:rPr>
              <a:t>_</a:t>
            </a:r>
            <a:r>
              <a:rPr lang="zh-CN" altLang="en-US">
                <a:latin typeface="+mn-ea"/>
                <a:ea typeface="+mn-ea"/>
              </a:rPr>
              <a:t>while</a:t>
            </a:r>
            <a:r>
              <a:rPr lang="en-US" altLang="zh-CN">
                <a:latin typeface="+mn-ea"/>
                <a:ea typeface="+mn-ea"/>
              </a:rPr>
              <a:t>_</a:t>
            </a:r>
            <a:r>
              <a:rPr lang="zh-CN" altLang="en-US">
                <a:latin typeface="+mn-ea"/>
                <a:ea typeface="+mn-ea"/>
              </a:rPr>
              <a:t>outside then //在目标图形外时边界跟随 </a:t>
            </a:r>
          </a:p>
          <a:p>
            <a:r>
              <a:rPr lang="zh-CN" altLang="en-US">
                <a:latin typeface="+mn-ea"/>
                <a:ea typeface="+mn-ea"/>
              </a:rPr>
              <a:t>26: </a:t>
            </a:r>
            <a:r>
              <a:rPr lang="en-US" altLang="zh-CN">
                <a:latin typeface="+mn-ea"/>
                <a:ea typeface="+mn-ea"/>
              </a:rPr>
              <a:t>	</a:t>
            </a:r>
            <a:r>
              <a:rPr lang="zh-CN" altLang="en-US">
                <a:latin typeface="+mn-ea"/>
                <a:ea typeface="+mn-ea"/>
              </a:rPr>
              <a:t>if position(self) is inside desired shape then</a:t>
            </a:r>
          </a:p>
          <a:p>
            <a:r>
              <a:rPr lang="zh-CN" altLang="en-US">
                <a:latin typeface="+mn-ea"/>
                <a:ea typeface="+mn-ea"/>
              </a:rPr>
              <a:t>27: </a:t>
            </a:r>
            <a:r>
              <a:rPr lang="en-US" altLang="zh-CN">
                <a:latin typeface="+mn-ea"/>
                <a:ea typeface="+mn-ea"/>
              </a:rPr>
              <a:t>		</a:t>
            </a:r>
            <a:r>
              <a:rPr lang="zh-CN" altLang="en-US">
                <a:latin typeface="+mn-ea"/>
                <a:ea typeface="+mn-ea"/>
              </a:rPr>
              <a:t>state← move</a:t>
            </a:r>
            <a:r>
              <a:rPr lang="en-US" altLang="zh-CN">
                <a:latin typeface="+mn-ea"/>
                <a:ea typeface="+mn-ea"/>
              </a:rPr>
              <a:t>_</a:t>
            </a:r>
            <a:r>
              <a:rPr lang="zh-CN" altLang="en-US">
                <a:latin typeface="+mn-ea"/>
                <a:ea typeface="+mn-ea"/>
              </a:rPr>
              <a:t>while</a:t>
            </a:r>
            <a:r>
              <a:rPr lang="en-US" altLang="zh-CN">
                <a:latin typeface="+mn-ea"/>
                <a:ea typeface="+mn-ea"/>
              </a:rPr>
              <a:t>_</a:t>
            </a:r>
            <a:r>
              <a:rPr lang="zh-CN" altLang="en-US">
                <a:latin typeface="+mn-ea"/>
                <a:ea typeface="+mn-ea"/>
              </a:rPr>
              <a:t>inside </a:t>
            </a:r>
            <a:r>
              <a:rPr lang="en-US" altLang="zh-CN">
                <a:latin typeface="+mn-ea"/>
                <a:ea typeface="+mn-ea"/>
              </a:rPr>
              <a:t>// </a:t>
            </a:r>
            <a:r>
              <a:rPr lang="zh-CN">
                <a:latin typeface="+mn-ea"/>
                <a:ea typeface="+mn-ea"/>
                <a:sym typeface="+mn-ea"/>
              </a:rPr>
              <a:t>在目标图形里面时边界跟随</a:t>
            </a:r>
            <a:endParaRPr lang="zh-CN" altLang="en-US">
              <a:latin typeface="+mn-ea"/>
              <a:ea typeface="+mn-ea"/>
            </a:endParaRPr>
          </a:p>
          <a:p>
            <a:r>
              <a:rPr lang="zh-CN" altLang="en-US">
                <a:latin typeface="+mn-ea"/>
                <a:ea typeface="+mn-ea"/>
              </a:rPr>
              <a:t>28: </a:t>
            </a:r>
            <a:r>
              <a:rPr lang="en-US" altLang="zh-CN">
                <a:latin typeface="+mn-ea"/>
                <a:ea typeface="+mn-ea"/>
              </a:rPr>
              <a:t>	</a:t>
            </a:r>
            <a:r>
              <a:rPr lang="zh-CN" altLang="en-US">
                <a:latin typeface="+mn-ea"/>
                <a:ea typeface="+mn-ea"/>
              </a:rPr>
              <a:t>if distance to front edge-following robot &gt; yield distance then </a:t>
            </a:r>
          </a:p>
          <a:p>
            <a:r>
              <a:rPr lang="en-US" altLang="zh-CN">
                <a:latin typeface="+mn-ea"/>
                <a:ea typeface="+mn-ea"/>
              </a:rPr>
              <a:t>	//</a:t>
            </a:r>
            <a:r>
              <a:rPr lang="zh-CN" altLang="en-US">
                <a:latin typeface="+mn-ea"/>
                <a:ea typeface="+mn-ea"/>
              </a:rPr>
              <a:t>边界跟随时如果太过靠近被跟随机器人会立刻停下来防止碰撞</a:t>
            </a:r>
          </a:p>
          <a:p>
            <a:r>
              <a:rPr lang="zh-CN" altLang="en-US">
                <a:latin typeface="+mn-ea"/>
                <a:ea typeface="+mn-ea"/>
              </a:rPr>
              <a:t>29: </a:t>
            </a:r>
            <a:r>
              <a:rPr lang="en-US" altLang="zh-CN">
                <a:latin typeface="+mn-ea"/>
                <a:ea typeface="+mn-ea"/>
              </a:rPr>
              <a:t>		</a:t>
            </a:r>
            <a:r>
              <a:rPr lang="zh-CN" altLang="en-US">
                <a:latin typeface="+mn-ea"/>
                <a:ea typeface="+mn-ea"/>
              </a:rPr>
              <a:t>motion: edge-follow  </a:t>
            </a:r>
          </a:p>
          <a:p>
            <a:r>
              <a:rPr lang="zh-CN" altLang="en-US">
                <a:latin typeface="+mn-ea"/>
                <a:ea typeface="+mn-ea"/>
              </a:rPr>
              <a:t>30: </a:t>
            </a:r>
            <a:r>
              <a:rPr lang="en-US" altLang="zh-CN">
                <a:latin typeface="+mn-ea"/>
                <a:ea typeface="+mn-ea"/>
              </a:rPr>
              <a:t>	</a:t>
            </a:r>
            <a:r>
              <a:rPr lang="zh-CN" altLang="en-US">
                <a:latin typeface="+mn-ea"/>
                <a:ea typeface="+mn-ea"/>
              </a:rPr>
              <a:t>else // 两个机器人太靠近，小于碰撞极限，要停下来</a:t>
            </a:r>
          </a:p>
          <a:p>
            <a:r>
              <a:rPr lang="zh-CN" altLang="en-US">
                <a:latin typeface="+mn-ea"/>
                <a:ea typeface="+mn-ea"/>
              </a:rPr>
              <a:t>31: </a:t>
            </a:r>
            <a:r>
              <a:rPr lang="en-US" altLang="zh-CN">
                <a:latin typeface="+mn-ea"/>
                <a:ea typeface="+mn-ea"/>
              </a:rPr>
              <a:t>		</a:t>
            </a:r>
            <a:r>
              <a:rPr lang="zh-CN" altLang="en-US">
                <a:latin typeface="+mn-ea"/>
                <a:ea typeface="+mn-ea"/>
              </a:rPr>
              <a:t>motion: stop</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8943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r>
              <a:rPr lang="zh-CN" altLang="en-US" sz="3000">
                <a:latin typeface="+mn-ea"/>
                <a:ea typeface="+mn-ea"/>
                <a:sym typeface="+mn-ea"/>
              </a:rPr>
              <a:t>图形拼接</a:t>
            </a:r>
            <a:r>
              <a:rPr lang="en-US" altLang="zh-CN" sz="3000">
                <a:latin typeface="+mn-ea"/>
                <a:ea typeface="+mn-ea"/>
                <a:sym typeface="+mn-ea"/>
              </a:rPr>
              <a:t>(shape self-assembly)</a:t>
            </a:r>
            <a:r>
              <a:rPr lang="zh-CN" altLang="en-US" sz="3000">
                <a:latin typeface="+mn-ea"/>
                <a:ea typeface="+mn-ea"/>
                <a:sym typeface="+mn-ea"/>
              </a:rPr>
              <a:t>算法代码描述</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01700" y="1167765"/>
            <a:ext cx="10773410" cy="4677410"/>
          </a:xfrm>
          <a:prstGeom prst="rect">
            <a:avLst/>
          </a:prstGeom>
          <a:noFill/>
        </p:spPr>
        <p:txBody>
          <a:bodyPr wrap="square" rtlCol="0">
            <a:spAutoFit/>
          </a:bodyPr>
          <a:lstStyle/>
          <a:p>
            <a:r>
              <a:rPr lang="zh-CN" sz="2800">
                <a:latin typeface="+mn-ea"/>
                <a:ea typeface="+mn-ea"/>
              </a:rPr>
              <a:t>结束状态：</a:t>
            </a:r>
            <a:endParaRPr>
              <a:latin typeface="+mn-ea"/>
              <a:ea typeface="+mn-ea"/>
            </a:endParaRPr>
          </a:p>
          <a:p>
            <a:r>
              <a:rPr>
                <a:latin typeface="+mn-ea"/>
                <a:ea typeface="+mn-ea"/>
              </a:rPr>
              <a:t>32: else if state=move while inside then // </a:t>
            </a:r>
            <a:r>
              <a:rPr lang="zh-CN">
                <a:latin typeface="+mn-ea"/>
                <a:ea typeface="+mn-ea"/>
              </a:rPr>
              <a:t>在目标图形里面时边界跟随</a:t>
            </a:r>
          </a:p>
          <a:p>
            <a:r>
              <a:rPr lang="zh-CN">
                <a:latin typeface="+mn-ea"/>
                <a:ea typeface="+mn-ea"/>
              </a:rPr>
              <a:t>    </a:t>
            </a:r>
            <a:r>
              <a:rPr lang="en-US" altLang="zh-CN">
                <a:latin typeface="+mn-ea"/>
                <a:ea typeface="+mn-ea"/>
              </a:rPr>
              <a:t>	//</a:t>
            </a:r>
            <a:r>
              <a:rPr lang="zh-CN" altLang="en-US">
                <a:latin typeface="+mn-ea"/>
                <a:ea typeface="+mn-ea"/>
              </a:rPr>
              <a:t>满足以下两种情况之一时拼入目标图形并保持静止态直到实验结束</a:t>
            </a:r>
            <a:endParaRPr>
              <a:latin typeface="+mn-ea"/>
              <a:ea typeface="+mn-ea"/>
            </a:endParaRPr>
          </a:p>
          <a:p>
            <a:r>
              <a:rPr>
                <a:latin typeface="+mn-ea"/>
                <a:ea typeface="+mn-ea"/>
              </a:rPr>
              <a:t>33: </a:t>
            </a:r>
            <a:r>
              <a:rPr lang="en-US">
                <a:latin typeface="+mn-ea"/>
                <a:ea typeface="+mn-ea"/>
              </a:rPr>
              <a:t>	</a:t>
            </a:r>
            <a:r>
              <a:rPr>
                <a:latin typeface="+mn-ea"/>
                <a:ea typeface="+mn-ea"/>
              </a:rPr>
              <a:t>if position(self) is outside desired shape then</a:t>
            </a:r>
          </a:p>
          <a:p>
            <a:r>
              <a:rPr>
                <a:latin typeface="+mn-ea"/>
                <a:ea typeface="+mn-ea"/>
              </a:rPr>
              <a:t>34: </a:t>
            </a:r>
            <a:r>
              <a:rPr lang="en-US">
                <a:latin typeface="+mn-ea"/>
                <a:ea typeface="+mn-ea"/>
              </a:rPr>
              <a:t>		</a:t>
            </a:r>
            <a:r>
              <a:rPr>
                <a:latin typeface="+mn-ea"/>
                <a:ea typeface="+mn-ea"/>
              </a:rPr>
              <a:t>state← joined shape</a:t>
            </a:r>
          </a:p>
          <a:p>
            <a:r>
              <a:rPr>
                <a:latin typeface="+mn-ea"/>
                <a:ea typeface="+mn-ea"/>
              </a:rPr>
              <a:t>35: </a:t>
            </a:r>
            <a:r>
              <a:rPr lang="en-US">
                <a:latin typeface="+mn-ea"/>
                <a:ea typeface="+mn-ea"/>
              </a:rPr>
              <a:t>	</a:t>
            </a:r>
            <a:r>
              <a:rPr>
                <a:latin typeface="+mn-ea"/>
                <a:ea typeface="+mn-ea"/>
              </a:rPr>
              <a:t>if gradient value(self) ≤ gradient value(closest neighbor) then</a:t>
            </a:r>
          </a:p>
          <a:p>
            <a:r>
              <a:rPr>
                <a:latin typeface="+mn-ea"/>
                <a:ea typeface="+mn-ea"/>
              </a:rPr>
              <a:t>36: </a:t>
            </a:r>
            <a:r>
              <a:rPr lang="en-US">
                <a:latin typeface="+mn-ea"/>
                <a:ea typeface="+mn-ea"/>
              </a:rPr>
              <a:t>		</a:t>
            </a:r>
            <a:r>
              <a:rPr>
                <a:latin typeface="+mn-ea"/>
                <a:ea typeface="+mn-ea"/>
              </a:rPr>
              <a:t>state← joined shape</a:t>
            </a:r>
          </a:p>
          <a:p>
            <a:r>
              <a:rPr lang="en-US">
                <a:latin typeface="+mn-ea"/>
                <a:ea typeface="+mn-ea"/>
              </a:rPr>
              <a:t>	//</a:t>
            </a:r>
            <a:r>
              <a:rPr lang="zh-CN" altLang="en-US">
                <a:latin typeface="+mn-ea"/>
                <a:ea typeface="+mn-ea"/>
              </a:rPr>
              <a:t>防止碰撞</a:t>
            </a:r>
            <a:endParaRPr>
              <a:latin typeface="+mn-ea"/>
              <a:ea typeface="+mn-ea"/>
            </a:endParaRPr>
          </a:p>
          <a:p>
            <a:r>
              <a:rPr>
                <a:latin typeface="+mn-ea"/>
                <a:ea typeface="+mn-ea"/>
              </a:rPr>
              <a:t>37: </a:t>
            </a:r>
            <a:r>
              <a:rPr lang="en-US">
                <a:latin typeface="+mn-ea"/>
                <a:ea typeface="+mn-ea"/>
              </a:rPr>
              <a:t>	</a:t>
            </a:r>
            <a:r>
              <a:rPr>
                <a:latin typeface="+mn-ea"/>
                <a:ea typeface="+mn-ea"/>
              </a:rPr>
              <a:t>if distance to front edge-following robot &gt; yield distance then</a:t>
            </a:r>
          </a:p>
          <a:p>
            <a:r>
              <a:rPr>
                <a:latin typeface="+mn-ea"/>
                <a:ea typeface="+mn-ea"/>
              </a:rPr>
              <a:t>38: </a:t>
            </a:r>
            <a:r>
              <a:rPr lang="en-US">
                <a:latin typeface="+mn-ea"/>
                <a:ea typeface="+mn-ea"/>
              </a:rPr>
              <a:t>		</a:t>
            </a:r>
            <a:r>
              <a:rPr>
                <a:latin typeface="+mn-ea"/>
                <a:ea typeface="+mn-ea"/>
              </a:rPr>
              <a:t>motion: edge-follow</a:t>
            </a:r>
          </a:p>
          <a:p>
            <a:r>
              <a:rPr>
                <a:latin typeface="+mn-ea"/>
                <a:ea typeface="+mn-ea"/>
              </a:rPr>
              <a:t>39: </a:t>
            </a:r>
            <a:r>
              <a:rPr lang="en-US">
                <a:latin typeface="+mn-ea"/>
                <a:ea typeface="+mn-ea"/>
              </a:rPr>
              <a:t>	</a:t>
            </a:r>
            <a:r>
              <a:rPr>
                <a:latin typeface="+mn-ea"/>
                <a:ea typeface="+mn-ea"/>
              </a:rPr>
              <a:t>else </a:t>
            </a:r>
          </a:p>
          <a:p>
            <a:r>
              <a:rPr>
                <a:latin typeface="+mn-ea"/>
                <a:ea typeface="+mn-ea"/>
              </a:rPr>
              <a:t>40: </a:t>
            </a:r>
            <a:r>
              <a:rPr lang="en-US">
                <a:latin typeface="+mn-ea"/>
                <a:ea typeface="+mn-ea"/>
              </a:rPr>
              <a:t>		</a:t>
            </a:r>
            <a:r>
              <a:rPr>
                <a:latin typeface="+mn-ea"/>
                <a:ea typeface="+mn-ea"/>
              </a:rPr>
              <a:t>motion: stop</a:t>
            </a:r>
          </a:p>
          <a:p>
            <a:r>
              <a:rPr>
                <a:latin typeface="+mn-ea"/>
                <a:ea typeface="+mn-ea"/>
              </a:rPr>
              <a:t>41: else if state=joined shape then // </a:t>
            </a:r>
            <a:r>
              <a:rPr lang="zh-CN">
                <a:latin typeface="+mn-ea"/>
                <a:ea typeface="+mn-ea"/>
              </a:rPr>
              <a:t>成功拼入图形</a:t>
            </a:r>
          </a:p>
          <a:p>
            <a:r>
              <a:rPr>
                <a:latin typeface="+mn-ea"/>
                <a:ea typeface="+mn-ea"/>
              </a:rPr>
              <a:t>42: </a:t>
            </a:r>
            <a:r>
              <a:rPr lang="en-US">
                <a:latin typeface="+mn-ea"/>
                <a:ea typeface="+mn-ea"/>
              </a:rPr>
              <a:t>	</a:t>
            </a:r>
            <a:r>
              <a:rPr>
                <a:latin typeface="+mn-ea"/>
                <a:ea typeface="+mn-ea"/>
              </a:rPr>
              <a:t>motion: stop</a:t>
            </a:r>
          </a:p>
          <a:p>
            <a:r>
              <a:rPr>
                <a:latin typeface="+mn-ea"/>
                <a:ea typeface="+mn-ea"/>
              </a:rPr>
              <a:t>43: </a:t>
            </a:r>
            <a:r>
              <a:rPr lang="en-US">
                <a:latin typeface="+mn-ea"/>
                <a:ea typeface="+mn-ea"/>
              </a:rPr>
              <a:t>	</a:t>
            </a:r>
            <a:r>
              <a:rPr>
                <a:latin typeface="+mn-ea"/>
                <a:ea typeface="+mn-ea"/>
              </a:rPr>
              <a:t>stop localization</a:t>
            </a:r>
          </a:p>
          <a:p>
            <a:r>
              <a:rPr>
                <a:latin typeface="+mn-ea"/>
                <a:ea typeface="+mn-ea"/>
              </a:rPr>
              <a:t>44: </a:t>
            </a:r>
            <a:r>
              <a:rPr lang="en-US">
                <a:latin typeface="+mn-ea"/>
                <a:ea typeface="+mn-ea"/>
              </a:rPr>
              <a:t>	</a:t>
            </a:r>
            <a:r>
              <a:rPr>
                <a:latin typeface="+mn-ea"/>
                <a:ea typeface="+mn-ea"/>
              </a:rPr>
              <a:t>stop gradient value update</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9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11195" y="2921635"/>
            <a:ext cx="5774055" cy="1014730"/>
          </a:xfrm>
          <a:prstGeom prst="rect">
            <a:avLst/>
          </a:prstGeom>
          <a:noFill/>
        </p:spPr>
        <p:txBody>
          <a:bodyPr wrap="square" rtlCol="0">
            <a:spAutoFit/>
          </a:bodyPr>
          <a:lstStyle/>
          <a:p>
            <a:pPr algn="ctr"/>
            <a:r>
              <a:rPr lang="zh-CN" altLang="en-US" sz="6000" dirty="0">
                <a:latin typeface="+mn-ea"/>
                <a:ea typeface="+mn-ea"/>
              </a:rPr>
              <a:t>算法仿真</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7F7010-40D1-4B4D-BDD5-0154E345225A}"/>
              </a:ext>
            </a:extLst>
          </p:cNvPr>
          <p:cNvSpPr txBox="1"/>
          <p:nvPr/>
        </p:nvSpPr>
        <p:spPr>
          <a:xfrm>
            <a:off x="2569989" y="1844824"/>
            <a:ext cx="2977097" cy="707886"/>
          </a:xfrm>
          <a:prstGeom prst="rect">
            <a:avLst/>
          </a:prstGeom>
          <a:noFill/>
        </p:spPr>
        <p:txBody>
          <a:bodyPr wrap="none" rtlCol="0">
            <a:spAutoFit/>
          </a:bodyPr>
          <a:lstStyle/>
          <a:p>
            <a:r>
              <a:rPr lang="en-US" altLang="zh-CN" sz="4000" dirty="0">
                <a:latin typeface="+mn-ea"/>
                <a:sym typeface="+mn-ea"/>
                <a:hlinkClick r:id="rId2" action="ppaction://hlinkfile"/>
              </a:rPr>
              <a:t>Kilobot</a:t>
            </a:r>
            <a:r>
              <a:rPr lang="zh-CN" altLang="en-US" sz="4000" dirty="0">
                <a:latin typeface="+mn-ea"/>
                <a:sym typeface="+mn-ea"/>
                <a:hlinkClick r:id="rId2" action="ppaction://hlinkfile"/>
              </a:rPr>
              <a:t>仿真</a:t>
            </a:r>
            <a:endParaRPr lang="zh-CN" altLang="en-US" sz="4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42" name="Oval 5"/>
          <p:cNvSpPr>
            <a:spLocks noChangeArrowheads="1"/>
          </p:cNvSpPr>
          <p:nvPr/>
        </p:nvSpPr>
        <p:spPr bwMode="auto">
          <a:xfrm>
            <a:off x="4062413" y="627063"/>
            <a:ext cx="4141787" cy="41449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3" name="Freeform 11"/>
          <p:cNvSpPr>
            <a:spLocks noEditPoints="1"/>
          </p:cNvSpPr>
          <p:nvPr/>
        </p:nvSpPr>
        <p:spPr bwMode="auto">
          <a:xfrm>
            <a:off x="5595938" y="936625"/>
            <a:ext cx="1152525" cy="1217613"/>
          </a:xfrm>
          <a:custGeom>
            <a:avLst/>
            <a:gdLst>
              <a:gd name="T0" fmla="*/ 2147483647 w 1404"/>
              <a:gd name="T1" fmla="*/ 0 h 1483"/>
              <a:gd name="T2" fmla="*/ 2147483647 w 1404"/>
              <a:gd name="T3" fmla="*/ 2147483647 h 1483"/>
              <a:gd name="T4" fmla="*/ 2147483647 w 1404"/>
              <a:gd name="T5" fmla="*/ 2147483647 h 1483"/>
              <a:gd name="T6" fmla="*/ 2147483647 w 1404"/>
              <a:gd name="T7" fmla="*/ 2147483647 h 1483"/>
              <a:gd name="T8" fmla="*/ 2147483647 w 1404"/>
              <a:gd name="T9" fmla="*/ 2147483647 h 1483"/>
              <a:gd name="T10" fmla="*/ 2147483647 w 1404"/>
              <a:gd name="T11" fmla="*/ 2147483647 h 1483"/>
              <a:gd name="T12" fmla="*/ 2147483647 w 1404"/>
              <a:gd name="T13" fmla="*/ 2147483647 h 1483"/>
              <a:gd name="T14" fmla="*/ 2147483647 w 1404"/>
              <a:gd name="T15" fmla="*/ 2147483647 h 1483"/>
              <a:gd name="T16" fmla="*/ 0 w 1404"/>
              <a:gd name="T17" fmla="*/ 2147483647 h 1483"/>
              <a:gd name="T18" fmla="*/ 2147483647 w 1404"/>
              <a:gd name="T19" fmla="*/ 2147483647 h 1483"/>
              <a:gd name="T20" fmla="*/ 2147483647 w 1404"/>
              <a:gd name="T21" fmla="*/ 2147483647 h 1483"/>
              <a:gd name="T22" fmla="*/ 2147483647 w 1404"/>
              <a:gd name="T23" fmla="*/ 2147483647 h 1483"/>
              <a:gd name="T24" fmla="*/ 2147483647 w 1404"/>
              <a:gd name="T25" fmla="*/ 2147483647 h 1483"/>
              <a:gd name="T26" fmla="*/ 2147483647 w 1404"/>
              <a:gd name="T27" fmla="*/ 2147483647 h 1483"/>
              <a:gd name="T28" fmla="*/ 2147483647 w 1404"/>
              <a:gd name="T29" fmla="*/ 2147483647 h 1483"/>
              <a:gd name="T30" fmla="*/ 2147483647 w 1404"/>
              <a:gd name="T31" fmla="*/ 2147483647 h 1483"/>
              <a:gd name="T32" fmla="*/ 2147483647 w 1404"/>
              <a:gd name="T33" fmla="*/ 2147483647 h 1483"/>
              <a:gd name="T34" fmla="*/ 2147483647 w 1404"/>
              <a:gd name="T35" fmla="*/ 2147483647 h 1483"/>
              <a:gd name="T36" fmla="*/ 2147483647 w 1404"/>
              <a:gd name="T37" fmla="*/ 2147483647 h 1483"/>
              <a:gd name="T38" fmla="*/ 2147483647 w 1404"/>
              <a:gd name="T39" fmla="*/ 2147483647 h 1483"/>
              <a:gd name="T40" fmla="*/ 2147483647 w 1404"/>
              <a:gd name="T41" fmla="*/ 2147483647 h 1483"/>
              <a:gd name="T42" fmla="*/ 2147483647 w 1404"/>
              <a:gd name="T43" fmla="*/ 2147483647 h 1483"/>
              <a:gd name="T44" fmla="*/ 2147483647 w 1404"/>
              <a:gd name="T45" fmla="*/ 2147483647 h 1483"/>
              <a:gd name="T46" fmla="*/ 2147483647 w 1404"/>
              <a:gd name="T47" fmla="*/ 2147483647 h 1483"/>
              <a:gd name="T48" fmla="*/ 2147483647 w 1404"/>
              <a:gd name="T49" fmla="*/ 2147483647 h 1483"/>
              <a:gd name="T50" fmla="*/ 2147483647 w 1404"/>
              <a:gd name="T51" fmla="*/ 2147483647 h 1483"/>
              <a:gd name="T52" fmla="*/ 2147483647 w 1404"/>
              <a:gd name="T53" fmla="*/ 2147483647 h 1483"/>
              <a:gd name="T54" fmla="*/ 2147483647 w 1404"/>
              <a:gd name="T55" fmla="*/ 2147483647 h 1483"/>
              <a:gd name="T56" fmla="*/ 2147483647 w 1404"/>
              <a:gd name="T57" fmla="*/ 2147483647 h 1483"/>
              <a:gd name="T58" fmla="*/ 2147483647 w 1404"/>
              <a:gd name="T59" fmla="*/ 2147483647 h 1483"/>
              <a:gd name="T60" fmla="*/ 2147483647 w 1404"/>
              <a:gd name="T61" fmla="*/ 2147483647 h 1483"/>
              <a:gd name="T62" fmla="*/ 2147483647 w 1404"/>
              <a:gd name="T63" fmla="*/ 2147483647 h 1483"/>
              <a:gd name="T64" fmla="*/ 2147483647 w 1404"/>
              <a:gd name="T65" fmla="*/ 2147483647 h 1483"/>
              <a:gd name="T66" fmla="*/ 2147483647 w 1404"/>
              <a:gd name="T67" fmla="*/ 2147483647 h 1483"/>
              <a:gd name="T68" fmla="*/ 2147483647 w 1404"/>
              <a:gd name="T69" fmla="*/ 2147483647 h 14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0058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4" name="Line 12"/>
          <p:cNvSpPr>
            <a:spLocks noChangeShapeType="1"/>
          </p:cNvSpPr>
          <p:nvPr/>
        </p:nvSpPr>
        <p:spPr bwMode="auto">
          <a:xfrm>
            <a:off x="4195763" y="2740025"/>
            <a:ext cx="3808412"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45" name="TextBox 77"/>
          <p:cNvSpPr txBox="1">
            <a:spLocks noChangeArrowheads="1"/>
          </p:cNvSpPr>
          <p:nvPr/>
        </p:nvSpPr>
        <p:spPr bwMode="auto">
          <a:xfrm>
            <a:off x="4511358" y="3037523"/>
            <a:ext cx="3168650"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latin typeface="微软雅黑" panose="020B0503020204020204" pitchFamily="34" charset="-122"/>
                <a:ea typeface="微软雅黑" panose="020B0503020204020204" pitchFamily="34" charset="-122"/>
              </a:rPr>
              <a:t>总结</a:t>
            </a:r>
          </a:p>
          <a:p>
            <a:pPr algn="ctr" eaLnBrk="1" hangingPunct="1"/>
            <a:endParaRPr lang="zh-CN" altLang="en-US" sz="4400" b="1">
              <a:latin typeface="微软雅黑" panose="020B0503020204020204" pitchFamily="34" charset="-122"/>
              <a:ea typeface="微软雅黑" panose="020B0503020204020204" pitchFamily="34" charset="-122"/>
            </a:endParaRPr>
          </a:p>
        </p:txBody>
      </p:sp>
      <p:sp>
        <p:nvSpPr>
          <p:cNvPr id="10246" name="Rectangle 14"/>
          <p:cNvSpPr>
            <a:spLocks noChangeArrowheads="1"/>
          </p:cNvSpPr>
          <p:nvPr/>
        </p:nvSpPr>
        <p:spPr bwMode="auto">
          <a:xfrm>
            <a:off x="5634038" y="2255838"/>
            <a:ext cx="92329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a:latin typeface="微软雅黑" panose="020B0503020204020204" pitchFamily="34" charset="-122"/>
                <a:ea typeface="微软雅黑" panose="020B0503020204020204" pitchFamily="34" charset="-122"/>
              </a:rPr>
              <a:t>Part </a:t>
            </a:r>
            <a:r>
              <a:rPr lang="en-US" altLang="zh-CN" sz="2600">
                <a:latin typeface="微软雅黑" panose="020B0503020204020204" pitchFamily="34" charset="-122"/>
                <a:ea typeface="微软雅黑" panose="020B0503020204020204" pitchFamily="34" charset="-122"/>
              </a:rPr>
              <a:t>4</a:t>
            </a:r>
          </a:p>
        </p:txBody>
      </p:sp>
    </p:spTree>
  </p:cSld>
  <p:clrMapOvr>
    <a:masterClrMapping/>
  </p:clrMapOvr>
  <p:transition advTm="8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par>
                          <p:cTn id="8" fill="hold">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p:cTn id="11" dur="400" fill="hold"/>
                                        <p:tgtEl>
                                          <p:spTgt spid="10243"/>
                                        </p:tgtEl>
                                        <p:attrNameLst>
                                          <p:attrName>ppt_w</p:attrName>
                                        </p:attrNameLst>
                                      </p:cBhvr>
                                      <p:tavLst>
                                        <p:tav tm="0">
                                          <p:val>
                                            <p:fltVal val="0"/>
                                          </p:val>
                                        </p:tav>
                                        <p:tav tm="100000">
                                          <p:val>
                                            <p:strVal val="#ppt_w"/>
                                          </p:val>
                                        </p:tav>
                                      </p:tavLst>
                                    </p:anim>
                                    <p:anim calcmode="lin" valueType="num">
                                      <p:cBhvr>
                                        <p:cTn id="12" dur="400" fill="hold"/>
                                        <p:tgtEl>
                                          <p:spTgt spid="10243"/>
                                        </p:tgtEl>
                                        <p:attrNameLst>
                                          <p:attrName>ppt_h</p:attrName>
                                        </p:attrNameLst>
                                      </p:cBhvr>
                                      <p:tavLst>
                                        <p:tav tm="0">
                                          <p:val>
                                            <p:fltVal val="0"/>
                                          </p:val>
                                        </p:tav>
                                        <p:tav tm="100000">
                                          <p:val>
                                            <p:strVal val="#ppt_h"/>
                                          </p:val>
                                        </p:tav>
                                      </p:tavLst>
                                    </p:anim>
                                    <p:anim calcmode="lin" valueType="num">
                                      <p:cBhvr>
                                        <p:cTn id="13" dur="400" fill="hold"/>
                                        <p:tgtEl>
                                          <p:spTgt spid="10243"/>
                                        </p:tgtEl>
                                        <p:attrNameLst>
                                          <p:attrName>style.rotation</p:attrName>
                                        </p:attrNameLst>
                                      </p:cBhvr>
                                      <p:tavLst>
                                        <p:tav tm="0">
                                          <p:val>
                                            <p:fltVal val="90"/>
                                          </p:val>
                                        </p:tav>
                                        <p:tav tm="100000">
                                          <p:val>
                                            <p:fltVal val="0"/>
                                          </p:val>
                                        </p:tav>
                                      </p:tavLst>
                                    </p:anim>
                                    <p:animEffect transition="in" filter="fade">
                                      <p:cBhvr>
                                        <p:cTn id="14" dur="400"/>
                                        <p:tgtEl>
                                          <p:spTgt spid="10243"/>
                                        </p:tgtEl>
                                      </p:cBhvr>
                                    </p:animEffect>
                                  </p:childTnLst>
                                </p:cTn>
                              </p:par>
                            </p:childTnLst>
                          </p:cTn>
                        </p:par>
                        <p:par>
                          <p:cTn id="15" fill="hold">
                            <p:stCondLst>
                              <p:cond delay="2500"/>
                            </p:stCondLst>
                            <p:childTnLst>
                              <p:par>
                                <p:cTn id="16" presetID="16" presetClass="entr" presetSubtype="21" fill="hold" grpId="0" nodeType="afterEffect">
                                  <p:stCondLst>
                                    <p:cond delay="0"/>
                                  </p:stCondLst>
                                  <p:childTnLst>
                                    <p:set>
                                      <p:cBhvr>
                                        <p:cTn id="17" dur="1" fill="hold">
                                          <p:stCondLst>
                                            <p:cond delay="0"/>
                                          </p:stCondLst>
                                        </p:cTn>
                                        <p:tgtEl>
                                          <p:spTgt spid="10244"/>
                                        </p:tgtEl>
                                        <p:attrNameLst>
                                          <p:attrName>style.visibility</p:attrName>
                                        </p:attrNameLst>
                                      </p:cBhvr>
                                      <p:to>
                                        <p:strVal val="visible"/>
                                      </p:to>
                                    </p:set>
                                    <p:animEffect transition="in" filter="barn(inVertical)">
                                      <p:cBhvr>
                                        <p:cTn id="18" dur="500"/>
                                        <p:tgtEl>
                                          <p:spTgt spid="10244"/>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10245"/>
                                        </p:tgtEl>
                                        <p:attrNameLst>
                                          <p:attrName>style.visibility</p:attrName>
                                        </p:attrNameLst>
                                      </p:cBhvr>
                                      <p:to>
                                        <p:strVal val="visible"/>
                                      </p:to>
                                    </p:set>
                                    <p:animEffect transition="in" filter="wipe(up)">
                                      <p:cBhvr>
                                        <p:cTn id="22" dur="500"/>
                                        <p:tgtEl>
                                          <p:spTgt spid="1024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246"/>
                                        </p:tgtEl>
                                        <p:attrNameLst>
                                          <p:attrName>style.visibility</p:attrName>
                                        </p:attrNameLst>
                                      </p:cBhvr>
                                      <p:to>
                                        <p:strVal val="visible"/>
                                      </p:to>
                                    </p:set>
                                    <p:animEffect transition="in" filter="wipe(down)">
                                      <p:cBhvr>
                                        <p:cTn id="25"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ldLvl="0" animBg="1" autoUpdateAnimBg="0"/>
      <p:bldP spid="10243" grpId="0" bldLvl="0" animBg="1"/>
      <p:bldP spid="10244" grpId="0" bldLvl="0" animBg="1"/>
      <p:bldP spid="10245" grpId="0" autoUpdateAnimBg="0"/>
      <p:bldP spid="1024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12825" y="176213"/>
            <a:ext cx="4754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机器人协同编队的发展起源</a:t>
            </a:r>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73100" y="2136140"/>
            <a:ext cx="10850880" cy="2306955"/>
          </a:xfrm>
          <a:prstGeom prst="rect">
            <a:avLst/>
          </a:prstGeom>
          <a:noFill/>
        </p:spPr>
        <p:txBody>
          <a:bodyPr wrap="square" rtlCol="0">
            <a:spAutoFit/>
          </a:bodyPr>
          <a:lstStyle/>
          <a:p>
            <a:pPr algn="l"/>
            <a:r>
              <a:rPr lang="zh-CN" altLang="en-US" sz="2400"/>
              <a:t>随着对机器人技术的不断深入研究，单机器人技术越发的成熟。为了满足某</a:t>
            </a:r>
          </a:p>
          <a:p>
            <a:pPr algn="l"/>
            <a:r>
              <a:rPr lang="zh-CN" altLang="en-US" sz="2400"/>
              <a:t>些机器人系统的并行需求以及提高机器人系统运行效率的需求，多机器人系统应</a:t>
            </a:r>
          </a:p>
          <a:p>
            <a:pPr algn="l"/>
            <a:r>
              <a:rPr lang="zh-CN" altLang="en-US" sz="2400"/>
              <a:t>运而生。越来越多的事实也证明多机器人系统有着不可替代的优越性，所以对多</a:t>
            </a:r>
          </a:p>
          <a:p>
            <a:pPr algn="l"/>
            <a:r>
              <a:rPr lang="zh-CN" altLang="en-US" sz="2400"/>
              <a:t>机器人协作系统的深入研究是很有必要的。多机器人编队是一种典型的多机器人</a:t>
            </a:r>
          </a:p>
          <a:p>
            <a:pPr algn="l"/>
            <a:r>
              <a:rPr lang="zh-CN" altLang="en-US" sz="2400"/>
              <a:t>协作系统，针对它的研究对多智能体技术以及多机器人协作系统有不可忽视的推</a:t>
            </a:r>
          </a:p>
          <a:p>
            <a:pPr algn="l"/>
            <a:r>
              <a:rPr lang="zh-CN" altLang="en-US" sz="2400"/>
              <a:t>动和促进作用。</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1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20725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机器人协同编队的控制方法：领航-跟随法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58900" y="2710180"/>
            <a:ext cx="9563735" cy="1938020"/>
          </a:xfrm>
          <a:prstGeom prst="rect">
            <a:avLst/>
          </a:prstGeom>
          <a:noFill/>
        </p:spPr>
        <p:txBody>
          <a:bodyPr wrap="square" rtlCol="0">
            <a:spAutoFit/>
          </a:bodyPr>
          <a:lstStyle/>
          <a:p>
            <a:pPr algn="l"/>
            <a:r>
              <a:rPr lang="en-US" altLang="zh-CN" sz="2400">
                <a:latin typeface="+mn-ea"/>
                <a:ea typeface="+mn-ea"/>
                <a:cs typeface="+mn-ea"/>
              </a:rPr>
              <a:t>	</a:t>
            </a:r>
            <a:r>
              <a:rPr lang="zh-CN" altLang="en-US" sz="2400">
                <a:latin typeface="+mn-ea"/>
                <a:ea typeface="+mn-ea"/>
                <a:cs typeface="+mn-ea"/>
              </a:rPr>
              <a:t>领航者-跟随者方法的优点是编队控制结构简单，易于实现，编队中只需要设定领航者的期望路径或其他行为，然后跟随者以预定的位置偏移跟随领航者即可实现编队控制。鉴于这个原因，领航者-跟随者方法在实际工程中被广泛应用。该方法的缺点为编队系统过于依赖领航者。 </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46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9326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机器人协同编队的控制方法：虚拟领航法（虚拟结构）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2381885"/>
            <a:ext cx="10682605" cy="2676525"/>
          </a:xfrm>
          <a:prstGeom prst="rect">
            <a:avLst/>
          </a:prstGeom>
          <a:noFill/>
        </p:spPr>
        <p:txBody>
          <a:bodyPr wrap="square" rtlCol="0">
            <a:spAutoFit/>
          </a:bodyPr>
          <a:lstStyle/>
          <a:p>
            <a:pPr algn="l"/>
            <a:r>
              <a:rPr lang="en-US" altLang="zh-CN" sz="2400"/>
              <a:t>	</a:t>
            </a:r>
            <a:r>
              <a:rPr lang="zh-CN" altLang="en-US" sz="2400">
                <a:latin typeface="+mn-ea"/>
                <a:ea typeface="+mn-ea"/>
              </a:rPr>
              <a:t>虚拟结构法的优点在于，通过将编队队形视作一个刚性结构，系统有明显的队形反馈，便于编队行为的确定和队形的保持。其缺点也很明显，由于编队队形需要一直保持同一个刚性结构，缺乏灵活性和适应性，尤其是在躲避障碍物过程中存在一定的局限性。另外，不同的机器人在环境下会受到不同环境因素影响，严格的队形约束会诱发频繁控制指令，增加能耗，甚至出现执行器饱和现象。这些缺点导致虚拟结构法在多机器人编队控制中的应用相对较少。</a:t>
            </a:r>
          </a:p>
          <a:p>
            <a:pPr algn="l"/>
            <a:endParaRPr lang="zh-CN" altLang="en-US" sz="2400">
              <a:latin typeface="+mn-ea"/>
              <a:ea typeface="+mn-ea"/>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7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040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机器人协同编队的控制方法：行为控制法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75310" y="4399280"/>
            <a:ext cx="10682605" cy="460375"/>
          </a:xfrm>
          <a:prstGeom prst="rect">
            <a:avLst/>
          </a:prstGeom>
          <a:noFill/>
        </p:spPr>
        <p:txBody>
          <a:bodyPr wrap="square" rtlCol="0">
            <a:spAutoFit/>
          </a:bodyPr>
          <a:lstStyle/>
          <a:p>
            <a:pPr algn="l"/>
            <a:r>
              <a:rPr lang="zh-CN" altLang="en-US" sz="2400"/>
              <a:t> </a:t>
            </a:r>
          </a:p>
        </p:txBody>
      </p:sp>
      <p:sp>
        <p:nvSpPr>
          <p:cNvPr id="4" name="文本框 3"/>
          <p:cNvSpPr txBox="1"/>
          <p:nvPr/>
        </p:nvSpPr>
        <p:spPr>
          <a:xfrm>
            <a:off x="2174875" y="2595245"/>
            <a:ext cx="8615045" cy="1938020"/>
          </a:xfrm>
          <a:prstGeom prst="rect">
            <a:avLst/>
          </a:prstGeom>
          <a:noFill/>
        </p:spPr>
        <p:txBody>
          <a:bodyPr wrap="square" rtlCol="0">
            <a:spAutoFit/>
          </a:bodyPr>
          <a:lstStyle/>
          <a:p>
            <a:pPr algn="l"/>
            <a:r>
              <a:rPr lang="en-US" altLang="zh-CN" sz="2400">
                <a:latin typeface="+mn-ea"/>
                <a:ea typeface="+mn-ea"/>
              </a:rPr>
              <a:t>	</a:t>
            </a:r>
            <a:r>
              <a:rPr lang="zh-CN" altLang="en-US" sz="2400">
                <a:latin typeface="+mn-ea"/>
                <a:ea typeface="+mn-ea"/>
              </a:rPr>
              <a:t>基于行为编队控制方法的优点在于比较容易实现分布式控制，系统应变能力较强，能够较好的应对避碰避障问题，编队也能通过成员相互之间的感知达到队形反馈的目的。不足之处在于无法明确定义编队系统的整体行为，不利于系统的稳定性分析。</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50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665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机器人协同编队的控制方法：人工势场   </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01700" y="2439035"/>
            <a:ext cx="10682605" cy="1568450"/>
          </a:xfrm>
          <a:prstGeom prst="rect">
            <a:avLst/>
          </a:prstGeom>
          <a:noFill/>
        </p:spPr>
        <p:txBody>
          <a:bodyPr wrap="square" rtlCol="0">
            <a:spAutoFit/>
          </a:bodyPr>
          <a:lstStyle/>
          <a:p>
            <a:pPr algn="l"/>
            <a:r>
              <a:rPr lang="en-US" altLang="zh-CN" sz="2400">
                <a:latin typeface="+mn-ea"/>
                <a:ea typeface="+mn-ea"/>
              </a:rPr>
              <a:t>	</a:t>
            </a:r>
            <a:r>
              <a:rPr lang="zh-CN" altLang="en-US" sz="2400">
                <a:latin typeface="+mn-ea"/>
                <a:ea typeface="+mn-ea"/>
              </a:rPr>
              <a:t>人工势场法的优点在于其设计的算法能够较好的解决避碰避障问题；缺点表现在当势力场较多时容易导致机器人出现小范围往复运动，增大能耗，另外合适势函数的选取也比较困难。</a:t>
            </a:r>
            <a:endParaRPr lang="zh-CN" altLang="en-US" sz="2400"/>
          </a:p>
          <a:p>
            <a:pPr algn="l"/>
            <a:endParaRPr lang="zh-CN" altLang="en-US" sz="2400"/>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46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12825" y="176213"/>
            <a:ext cx="4754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机器人协同编队的早期研究</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548130" y="4074795"/>
            <a:ext cx="8959850" cy="1938020"/>
          </a:xfrm>
          <a:prstGeom prst="rect">
            <a:avLst/>
          </a:prstGeom>
          <a:noFill/>
        </p:spPr>
        <p:txBody>
          <a:bodyPr wrap="square" rtlCol="0">
            <a:spAutoFit/>
          </a:bodyPr>
          <a:lstStyle/>
          <a:p>
            <a:r>
              <a:rPr lang="en-US" altLang="zh-CN" sz="2400"/>
              <a:t> </a:t>
            </a:r>
            <a:r>
              <a:rPr lang="zh-CN" altLang="en-US" sz="2400"/>
              <a:t>编队问题最早在</a:t>
            </a:r>
            <a:r>
              <a:rPr lang="en-US" sz="2400"/>
              <a:t>1987</a:t>
            </a:r>
            <a:r>
              <a:rPr lang="zh-CN" altLang="en-US" sz="2400"/>
              <a:t>年由Reynolds提出，开始进行鸟和鱼的动画模拟。</a:t>
            </a:r>
          </a:p>
          <a:p>
            <a:r>
              <a:rPr lang="zh-CN" altLang="en-US" sz="2400"/>
              <a:t>进入90年代后，编队问题开始在多机器人学中逐渐活跃起来。</a:t>
            </a:r>
          </a:p>
          <a:p>
            <a:r>
              <a:rPr lang="zh-CN" altLang="en-US" sz="2400"/>
              <a:t>上世纪九十年代，在美国国防部高级研究计划署的资助下进行了一项机器人编队研究，其目标是为部队建立野外机器人侦察分队。</a:t>
            </a:r>
          </a:p>
        </p:txBody>
      </p:sp>
      <p:pic>
        <p:nvPicPr>
          <p:cNvPr id="3" name="图片 2" descr="6609c93d70cf3bc727f10667db00baa1cc112a4c"/>
          <p:cNvPicPr>
            <a:picLocks noChangeAspect="1"/>
          </p:cNvPicPr>
          <p:nvPr/>
        </p:nvPicPr>
        <p:blipFill>
          <a:blip r:embed="rId2"/>
          <a:stretch>
            <a:fillRect/>
          </a:stretch>
        </p:blipFill>
        <p:spPr>
          <a:xfrm>
            <a:off x="1664335" y="903605"/>
            <a:ext cx="4453890" cy="3098165"/>
          </a:xfrm>
          <a:prstGeom prst="rect">
            <a:avLst/>
          </a:prstGeom>
        </p:spPr>
      </p:pic>
      <p:pic>
        <p:nvPicPr>
          <p:cNvPr id="4" name="图片 3" descr="d439b6003af33a8724e6a516c65c10385343b537"/>
          <p:cNvPicPr>
            <a:picLocks noChangeAspect="1"/>
          </p:cNvPicPr>
          <p:nvPr/>
        </p:nvPicPr>
        <p:blipFill>
          <a:blip r:embed="rId3"/>
          <a:stretch>
            <a:fillRect/>
          </a:stretch>
        </p:blipFill>
        <p:spPr>
          <a:xfrm>
            <a:off x="6273800" y="903605"/>
            <a:ext cx="4552315" cy="285750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14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animBg="1"/>
      <p:bldP spid="1331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27"/>
          <p:cNvSpPr txBox="1">
            <a:spLocks noChangeArrowheads="1"/>
          </p:cNvSpPr>
          <p:nvPr/>
        </p:nvSpPr>
        <p:spPr bwMode="auto">
          <a:xfrm>
            <a:off x="1032510" y="220663"/>
            <a:ext cx="3992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a:solidFill>
                  <a:schemeClr val="accent1"/>
                </a:solidFill>
                <a:latin typeface="微软雅黑" panose="020B0503020204020204" pitchFamily="34" charset="-122"/>
                <a:ea typeface="微软雅黑" panose="020B0503020204020204" pitchFamily="34" charset="-122"/>
              </a:rPr>
              <a:t>机器人编队的应用领域</a:t>
            </a:r>
          </a:p>
        </p:txBody>
      </p:sp>
      <p:sp>
        <p:nvSpPr>
          <p:cNvPr id="16387"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92" name="椭圆 7"/>
          <p:cNvSpPr>
            <a:spLocks noChangeAspect="1" noChangeArrowheads="1"/>
          </p:cNvSpPr>
          <p:nvPr/>
        </p:nvSpPr>
        <p:spPr bwMode="auto">
          <a:xfrm>
            <a:off x="3725863" y="1630045"/>
            <a:ext cx="417512" cy="417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a:solidFill>
                  <a:schemeClr val="accent2"/>
                </a:solidFill>
                <a:latin typeface="微软雅黑" panose="020B0503020204020204" pitchFamily="34" charset="-122"/>
                <a:ea typeface="微软雅黑" panose="020B0503020204020204" pitchFamily="34" charset="-122"/>
              </a:rPr>
              <a:t>1</a:t>
            </a:r>
            <a:endParaRPr lang="zh-CN" altLang="en-US" sz="1600" b="1">
              <a:solidFill>
                <a:schemeClr val="accent2"/>
              </a:solidFill>
              <a:latin typeface="微软雅黑" panose="020B0503020204020204" pitchFamily="34" charset="-122"/>
              <a:ea typeface="微软雅黑" panose="020B0503020204020204" pitchFamily="34" charset="-122"/>
            </a:endParaRPr>
          </a:p>
        </p:txBody>
      </p:sp>
      <p:sp>
        <p:nvSpPr>
          <p:cNvPr id="16393" name="椭圆 8"/>
          <p:cNvSpPr>
            <a:spLocks noChangeAspect="1" noChangeArrowheads="1"/>
          </p:cNvSpPr>
          <p:nvPr/>
        </p:nvSpPr>
        <p:spPr bwMode="auto">
          <a:xfrm>
            <a:off x="3725863" y="2553653"/>
            <a:ext cx="417512" cy="417512"/>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a:solidFill>
                  <a:schemeClr val="accent2"/>
                </a:solidFill>
                <a:latin typeface="微软雅黑" panose="020B0503020204020204" pitchFamily="34" charset="-122"/>
                <a:ea typeface="微软雅黑" panose="020B0503020204020204" pitchFamily="34" charset="-122"/>
              </a:rPr>
              <a:t>2</a:t>
            </a:r>
            <a:endParaRPr lang="zh-CN" altLang="en-US" sz="1600" b="1">
              <a:solidFill>
                <a:schemeClr val="accent2"/>
              </a:solidFill>
              <a:latin typeface="微软雅黑" panose="020B0503020204020204" pitchFamily="34" charset="-122"/>
              <a:ea typeface="微软雅黑" panose="020B0503020204020204" pitchFamily="34" charset="-122"/>
            </a:endParaRPr>
          </a:p>
        </p:txBody>
      </p:sp>
      <p:sp>
        <p:nvSpPr>
          <p:cNvPr id="16394" name="椭圆 9"/>
          <p:cNvSpPr>
            <a:spLocks noChangeAspect="1" noChangeArrowheads="1"/>
          </p:cNvSpPr>
          <p:nvPr/>
        </p:nvSpPr>
        <p:spPr bwMode="auto">
          <a:xfrm>
            <a:off x="3726180" y="3401695"/>
            <a:ext cx="417195" cy="41719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a:solidFill>
                  <a:schemeClr val="accent2"/>
                </a:solidFill>
                <a:latin typeface="微软雅黑" panose="020B0503020204020204" pitchFamily="34" charset="-122"/>
                <a:ea typeface="微软雅黑" panose="020B0503020204020204" pitchFamily="34" charset="-122"/>
              </a:rPr>
              <a:t>3</a:t>
            </a:r>
            <a:endParaRPr lang="zh-CN" altLang="en-US" sz="1600" b="1">
              <a:solidFill>
                <a:schemeClr val="accent2"/>
              </a:solidFill>
              <a:latin typeface="微软雅黑" panose="020B0503020204020204" pitchFamily="34" charset="-122"/>
              <a:ea typeface="微软雅黑" panose="020B0503020204020204" pitchFamily="34" charset="-122"/>
            </a:endParaRPr>
          </a:p>
        </p:txBody>
      </p:sp>
      <p:sp>
        <p:nvSpPr>
          <p:cNvPr id="16398" name="椭圆 14"/>
          <p:cNvSpPr>
            <a:spLocks noChangeAspect="1" noChangeArrowheads="1"/>
          </p:cNvSpPr>
          <p:nvPr/>
        </p:nvSpPr>
        <p:spPr bwMode="auto">
          <a:xfrm>
            <a:off x="3726180" y="4235450"/>
            <a:ext cx="417195" cy="42862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a:solidFill>
                  <a:schemeClr val="accent2"/>
                </a:solidFill>
                <a:latin typeface="微软雅黑" panose="020B0503020204020204" pitchFamily="34" charset="-122"/>
                <a:ea typeface="微软雅黑" panose="020B0503020204020204" pitchFamily="34" charset="-122"/>
              </a:rPr>
              <a:t>4</a:t>
            </a:r>
            <a:endParaRPr lang="zh-CN" altLang="en-US" sz="1600" b="1">
              <a:solidFill>
                <a:schemeClr val="accent2"/>
              </a:solidFill>
              <a:latin typeface="微软雅黑" panose="020B0503020204020204" pitchFamily="34" charset="-122"/>
              <a:ea typeface="微软雅黑" panose="020B0503020204020204" pitchFamily="34" charset="-122"/>
            </a:endParaRPr>
          </a:p>
        </p:txBody>
      </p:sp>
      <p:cxnSp>
        <p:nvCxnSpPr>
          <p:cNvPr id="16404" name="直接连接符 20"/>
          <p:cNvCxnSpPr>
            <a:cxnSpLocks noChangeShapeType="1"/>
          </p:cNvCxnSpPr>
          <p:nvPr/>
        </p:nvCxnSpPr>
        <p:spPr bwMode="auto">
          <a:xfrm>
            <a:off x="3257550" y="1630045"/>
            <a:ext cx="0" cy="3034030"/>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5337810" y="1630045"/>
            <a:ext cx="2240280" cy="368300"/>
          </a:xfrm>
          <a:prstGeom prst="rect">
            <a:avLst/>
          </a:prstGeom>
          <a:noFill/>
        </p:spPr>
        <p:txBody>
          <a:bodyPr wrap="none" rtlCol="0">
            <a:spAutoFit/>
          </a:bodyPr>
          <a:lstStyle/>
          <a:p>
            <a:r>
              <a:rPr lang="zh-CN" altLang="en-US"/>
              <a:t>军事侦察，军事打击</a:t>
            </a:r>
          </a:p>
        </p:txBody>
      </p:sp>
      <p:sp>
        <p:nvSpPr>
          <p:cNvPr id="4" name="文本框 3"/>
          <p:cNvSpPr txBox="1"/>
          <p:nvPr/>
        </p:nvSpPr>
        <p:spPr>
          <a:xfrm>
            <a:off x="5337810" y="2553970"/>
            <a:ext cx="1783080" cy="368300"/>
          </a:xfrm>
          <a:prstGeom prst="rect">
            <a:avLst/>
          </a:prstGeom>
          <a:noFill/>
        </p:spPr>
        <p:txBody>
          <a:bodyPr wrap="square" rtlCol="0">
            <a:spAutoFit/>
          </a:bodyPr>
          <a:lstStyle/>
          <a:p>
            <a:r>
              <a:rPr lang="zh-CN" altLang="en-US"/>
              <a:t>飞行器编队飞行</a:t>
            </a:r>
          </a:p>
        </p:txBody>
      </p:sp>
      <p:sp>
        <p:nvSpPr>
          <p:cNvPr id="6" name="文本框 5"/>
          <p:cNvSpPr txBox="1"/>
          <p:nvPr/>
        </p:nvSpPr>
        <p:spPr>
          <a:xfrm>
            <a:off x="5337810" y="3450590"/>
            <a:ext cx="2011680" cy="368300"/>
          </a:xfrm>
          <a:prstGeom prst="rect">
            <a:avLst/>
          </a:prstGeom>
          <a:noFill/>
        </p:spPr>
        <p:txBody>
          <a:bodyPr wrap="none" rtlCol="0">
            <a:spAutoFit/>
          </a:bodyPr>
          <a:lstStyle/>
          <a:p>
            <a:r>
              <a:rPr lang="zh-CN" altLang="en-US"/>
              <a:t>无人驾驶车队编队</a:t>
            </a:r>
          </a:p>
        </p:txBody>
      </p:sp>
      <p:sp>
        <p:nvSpPr>
          <p:cNvPr id="8" name="文本框 7"/>
          <p:cNvSpPr txBox="1"/>
          <p:nvPr/>
        </p:nvSpPr>
        <p:spPr>
          <a:xfrm>
            <a:off x="5337810" y="4295775"/>
            <a:ext cx="1097280" cy="368300"/>
          </a:xfrm>
          <a:prstGeom prst="rect">
            <a:avLst/>
          </a:prstGeom>
          <a:noFill/>
        </p:spPr>
        <p:txBody>
          <a:bodyPr wrap="none" rtlCol="0">
            <a:spAutoFit/>
          </a:bodyPr>
          <a:lstStyle/>
          <a:p>
            <a:r>
              <a:rPr lang="zh-CN" altLang="en-US"/>
              <a:t>空间探测</a:t>
            </a:r>
          </a:p>
        </p:txBody>
      </p:sp>
      <p:sp>
        <p:nvSpPr>
          <p:cNvPr id="5" name="文本框 4"/>
          <p:cNvSpPr txBox="1"/>
          <p:nvPr/>
        </p:nvSpPr>
        <p:spPr>
          <a:xfrm>
            <a:off x="5337810" y="4961255"/>
            <a:ext cx="1554480" cy="368300"/>
          </a:xfrm>
          <a:prstGeom prst="rect">
            <a:avLst/>
          </a:prstGeom>
          <a:noFill/>
        </p:spPr>
        <p:txBody>
          <a:bodyPr wrap="none" rtlCol="0">
            <a:spAutoFit/>
          </a:bodyPr>
          <a:lstStyle/>
          <a:p>
            <a:r>
              <a:rPr lang="zh-CN" altLang="en-US"/>
              <a:t>。。。。。。</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p:cTn id="7" dur="300" fill="hold"/>
                                        <p:tgtEl>
                                          <p:spTgt spid="16387"/>
                                        </p:tgtEl>
                                        <p:attrNameLst>
                                          <p:attrName>ppt_w</p:attrName>
                                        </p:attrNameLst>
                                      </p:cBhvr>
                                      <p:tavLst>
                                        <p:tav tm="0">
                                          <p:val>
                                            <p:fltVal val="0"/>
                                          </p:val>
                                        </p:tav>
                                        <p:tav tm="100000">
                                          <p:val>
                                            <p:strVal val="#ppt_w"/>
                                          </p:val>
                                        </p:tav>
                                      </p:tavLst>
                                    </p:anim>
                                    <p:anim calcmode="lin" valueType="num">
                                      <p:cBhvr>
                                        <p:cTn id="8" dur="300" fill="hold"/>
                                        <p:tgtEl>
                                          <p:spTgt spid="16387"/>
                                        </p:tgtEl>
                                        <p:attrNameLst>
                                          <p:attrName>ppt_h</p:attrName>
                                        </p:attrNameLst>
                                      </p:cBhvr>
                                      <p:tavLst>
                                        <p:tav tm="0">
                                          <p:val>
                                            <p:fltVal val="0"/>
                                          </p:val>
                                        </p:tav>
                                        <p:tav tm="100000">
                                          <p:val>
                                            <p:strVal val="#ppt_h"/>
                                          </p:val>
                                        </p:tav>
                                      </p:tavLst>
                                    </p:anim>
                                    <p:anim calcmode="lin" valueType="num">
                                      <p:cBhvr>
                                        <p:cTn id="9" dur="300" fill="hold"/>
                                        <p:tgtEl>
                                          <p:spTgt spid="16387"/>
                                        </p:tgtEl>
                                        <p:attrNameLst>
                                          <p:attrName>style.rotation</p:attrName>
                                        </p:attrNameLst>
                                      </p:cBhvr>
                                      <p:tavLst>
                                        <p:tav tm="0">
                                          <p:val>
                                            <p:fltVal val="90"/>
                                          </p:val>
                                        </p:tav>
                                        <p:tav tm="100000">
                                          <p:val>
                                            <p:fltVal val="0"/>
                                          </p:val>
                                        </p:tav>
                                      </p:tavLst>
                                    </p:anim>
                                    <p:animEffect transition="in" filter="fade">
                                      <p:cBhvr>
                                        <p:cTn id="10" dur="300"/>
                                        <p:tgtEl>
                                          <p:spTgt spid="1638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6386"/>
                                        </p:tgtEl>
                                        <p:attrNameLst>
                                          <p:attrName>style.visibility</p:attrName>
                                        </p:attrNameLst>
                                      </p:cBhvr>
                                      <p:to>
                                        <p:strVal val="visible"/>
                                      </p:to>
                                    </p:set>
                                    <p:anim calcmode="lin" valueType="num">
                                      <p:cBhvr>
                                        <p:cTn id="14" dur="400" fill="hold"/>
                                        <p:tgtEl>
                                          <p:spTgt spid="1638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6386"/>
                                        </p:tgtEl>
                                        <p:attrNameLst>
                                          <p:attrName>ppt_y</p:attrName>
                                        </p:attrNameLst>
                                      </p:cBhvr>
                                      <p:tavLst>
                                        <p:tav tm="0">
                                          <p:val>
                                            <p:strVal val="#ppt_y"/>
                                          </p:val>
                                        </p:tav>
                                        <p:tav tm="100000">
                                          <p:val>
                                            <p:strVal val="#ppt_y"/>
                                          </p:val>
                                        </p:tav>
                                      </p:tavLst>
                                    </p:anim>
                                    <p:anim calcmode="lin" valueType="num">
                                      <p:cBhvr>
                                        <p:cTn id="16" dur="400" fill="hold"/>
                                        <p:tgtEl>
                                          <p:spTgt spid="1638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638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6386"/>
                                        </p:tgtEl>
                                      </p:cBhvr>
                                    </p:animEffect>
                                  </p:childTnLst>
                                </p:cTn>
                              </p:par>
                            </p:childTnLst>
                          </p:cTn>
                        </p:par>
                        <p:par>
                          <p:cTn id="19" fill="hold">
                            <p:stCondLst>
                              <p:cond delay="1059"/>
                            </p:stCondLst>
                            <p:childTnLst>
                              <p:par>
                                <p:cTn id="20" presetID="16" presetClass="entr" presetSubtype="42" fill="hold" nodeType="afterEffect">
                                  <p:stCondLst>
                                    <p:cond delay="0"/>
                                  </p:stCondLst>
                                  <p:childTnLst>
                                    <p:set>
                                      <p:cBhvr>
                                        <p:cTn id="21" dur="1" fill="hold">
                                          <p:stCondLst>
                                            <p:cond delay="0"/>
                                          </p:stCondLst>
                                        </p:cTn>
                                        <p:tgtEl>
                                          <p:spTgt spid="16404"/>
                                        </p:tgtEl>
                                        <p:attrNameLst>
                                          <p:attrName>style.visibility</p:attrName>
                                        </p:attrNameLst>
                                      </p:cBhvr>
                                      <p:to>
                                        <p:strVal val="visible"/>
                                      </p:to>
                                    </p:set>
                                    <p:animEffect transition="in" filter="barn(outHorizontal)">
                                      <p:cBhvr>
                                        <p:cTn id="22" dur="600"/>
                                        <p:tgtEl>
                                          <p:spTgt spid="16404"/>
                                        </p:tgtEl>
                                      </p:cBhvr>
                                    </p:animEffect>
                                  </p:childTnLst>
                                </p:cTn>
                              </p:par>
                            </p:childTnLst>
                          </p:cTn>
                        </p:par>
                        <p:par>
                          <p:cTn id="23" fill="hold">
                            <p:stCondLst>
                              <p:cond delay="2059"/>
                            </p:stCondLst>
                            <p:childTnLst>
                              <p:par>
                                <p:cTn id="24" presetID="2" presetClass="entr" presetSubtype="6" fill="hold" grpId="0" nodeType="afterEffect">
                                  <p:stCondLst>
                                    <p:cond delay="0"/>
                                  </p:stCondLst>
                                  <p:childTnLst>
                                    <p:set>
                                      <p:cBhvr>
                                        <p:cTn id="25" dur="1" fill="hold">
                                          <p:stCondLst>
                                            <p:cond delay="0"/>
                                          </p:stCondLst>
                                        </p:cTn>
                                        <p:tgtEl>
                                          <p:spTgt spid="16392"/>
                                        </p:tgtEl>
                                        <p:attrNameLst>
                                          <p:attrName>style.visibility</p:attrName>
                                        </p:attrNameLst>
                                      </p:cBhvr>
                                      <p:to>
                                        <p:strVal val="visible"/>
                                      </p:to>
                                    </p:set>
                                    <p:anim calcmode="lin" valueType="num">
                                      <p:cBhvr additive="base">
                                        <p:cTn id="26" dur="500" fill="hold"/>
                                        <p:tgtEl>
                                          <p:spTgt spid="16392"/>
                                        </p:tgtEl>
                                        <p:attrNameLst>
                                          <p:attrName>ppt_x</p:attrName>
                                        </p:attrNameLst>
                                      </p:cBhvr>
                                      <p:tavLst>
                                        <p:tav tm="0">
                                          <p:val>
                                            <p:strVal val="1+#ppt_w/2"/>
                                          </p:val>
                                        </p:tav>
                                        <p:tav tm="100000">
                                          <p:val>
                                            <p:strVal val="#ppt_x"/>
                                          </p:val>
                                        </p:tav>
                                      </p:tavLst>
                                    </p:anim>
                                    <p:anim calcmode="lin" valueType="num">
                                      <p:cBhvr additive="base">
                                        <p:cTn id="27" dur="500" fill="hold"/>
                                        <p:tgtEl>
                                          <p:spTgt spid="16392"/>
                                        </p:tgtEl>
                                        <p:attrNameLst>
                                          <p:attrName>ppt_y</p:attrName>
                                        </p:attrNameLst>
                                      </p:cBhvr>
                                      <p:tavLst>
                                        <p:tav tm="0">
                                          <p:val>
                                            <p:strVal val="1+#ppt_h/2"/>
                                          </p:val>
                                        </p:tav>
                                        <p:tav tm="100000">
                                          <p:val>
                                            <p:strVal val="#ppt_y"/>
                                          </p:val>
                                        </p:tav>
                                      </p:tavLst>
                                    </p:anim>
                                  </p:childTnLst>
                                </p:cTn>
                              </p:par>
                              <p:par>
                                <p:cTn id="28" presetID="2" presetClass="entr" presetSubtype="6" fill="hold" grpId="0" nodeType="withEffect">
                                  <p:stCondLst>
                                    <p:cond delay="100"/>
                                  </p:stCondLst>
                                  <p:childTnLst>
                                    <p:set>
                                      <p:cBhvr>
                                        <p:cTn id="29" dur="1" fill="hold">
                                          <p:stCondLst>
                                            <p:cond delay="0"/>
                                          </p:stCondLst>
                                        </p:cTn>
                                        <p:tgtEl>
                                          <p:spTgt spid="16393"/>
                                        </p:tgtEl>
                                        <p:attrNameLst>
                                          <p:attrName>style.visibility</p:attrName>
                                        </p:attrNameLst>
                                      </p:cBhvr>
                                      <p:to>
                                        <p:strVal val="visible"/>
                                      </p:to>
                                    </p:set>
                                    <p:anim calcmode="lin" valueType="num">
                                      <p:cBhvr additive="base">
                                        <p:cTn id="30" dur="500" fill="hold"/>
                                        <p:tgtEl>
                                          <p:spTgt spid="16393"/>
                                        </p:tgtEl>
                                        <p:attrNameLst>
                                          <p:attrName>ppt_x</p:attrName>
                                        </p:attrNameLst>
                                      </p:cBhvr>
                                      <p:tavLst>
                                        <p:tav tm="0">
                                          <p:val>
                                            <p:strVal val="1+#ppt_w/2"/>
                                          </p:val>
                                        </p:tav>
                                        <p:tav tm="100000">
                                          <p:val>
                                            <p:strVal val="#ppt_x"/>
                                          </p:val>
                                        </p:tav>
                                      </p:tavLst>
                                    </p:anim>
                                    <p:anim calcmode="lin" valueType="num">
                                      <p:cBhvr additive="base">
                                        <p:cTn id="31" dur="500" fill="hold"/>
                                        <p:tgtEl>
                                          <p:spTgt spid="16393"/>
                                        </p:tgtEl>
                                        <p:attrNameLst>
                                          <p:attrName>ppt_y</p:attrName>
                                        </p:attrNameLst>
                                      </p:cBhvr>
                                      <p:tavLst>
                                        <p:tav tm="0">
                                          <p:val>
                                            <p:strVal val="1+#ppt_h/2"/>
                                          </p:val>
                                        </p:tav>
                                        <p:tav tm="100000">
                                          <p:val>
                                            <p:strVal val="#ppt_y"/>
                                          </p:val>
                                        </p:tav>
                                      </p:tavLst>
                                    </p:anim>
                                  </p:childTnLst>
                                </p:cTn>
                              </p:par>
                              <p:par>
                                <p:cTn id="32" presetID="2" presetClass="entr" presetSubtype="6" fill="hold" grpId="0" nodeType="withEffect">
                                  <p:stCondLst>
                                    <p:cond delay="200"/>
                                  </p:stCondLst>
                                  <p:childTnLst>
                                    <p:set>
                                      <p:cBhvr>
                                        <p:cTn id="33" dur="1" fill="hold">
                                          <p:stCondLst>
                                            <p:cond delay="0"/>
                                          </p:stCondLst>
                                        </p:cTn>
                                        <p:tgtEl>
                                          <p:spTgt spid="16394"/>
                                        </p:tgtEl>
                                        <p:attrNameLst>
                                          <p:attrName>style.visibility</p:attrName>
                                        </p:attrNameLst>
                                      </p:cBhvr>
                                      <p:to>
                                        <p:strVal val="visible"/>
                                      </p:to>
                                    </p:set>
                                    <p:anim calcmode="lin" valueType="num">
                                      <p:cBhvr additive="base">
                                        <p:cTn id="34" dur="500" fill="hold"/>
                                        <p:tgtEl>
                                          <p:spTgt spid="16394"/>
                                        </p:tgtEl>
                                        <p:attrNameLst>
                                          <p:attrName>ppt_x</p:attrName>
                                        </p:attrNameLst>
                                      </p:cBhvr>
                                      <p:tavLst>
                                        <p:tav tm="0">
                                          <p:val>
                                            <p:strVal val="1+#ppt_w/2"/>
                                          </p:val>
                                        </p:tav>
                                        <p:tav tm="100000">
                                          <p:val>
                                            <p:strVal val="#ppt_x"/>
                                          </p:val>
                                        </p:tav>
                                      </p:tavLst>
                                    </p:anim>
                                    <p:anim calcmode="lin" valueType="num">
                                      <p:cBhvr additive="base">
                                        <p:cTn id="35" dur="500" fill="hold"/>
                                        <p:tgtEl>
                                          <p:spTgt spid="16394"/>
                                        </p:tgtEl>
                                        <p:attrNameLst>
                                          <p:attrName>ppt_y</p:attrName>
                                        </p:attrNameLst>
                                      </p:cBhvr>
                                      <p:tavLst>
                                        <p:tav tm="0">
                                          <p:val>
                                            <p:strVal val="1+#ppt_h/2"/>
                                          </p:val>
                                        </p:tav>
                                        <p:tav tm="100000">
                                          <p:val>
                                            <p:strVal val="#ppt_y"/>
                                          </p:val>
                                        </p:tav>
                                      </p:tavLst>
                                    </p:anim>
                                  </p:childTnLst>
                                </p:cTn>
                              </p:par>
                              <p:par>
                                <p:cTn id="36" presetID="2" presetClass="entr" presetSubtype="6" fill="hold" grpId="0" nodeType="withEffect">
                                  <p:stCondLst>
                                    <p:cond delay="300"/>
                                  </p:stCondLst>
                                  <p:childTnLst>
                                    <p:set>
                                      <p:cBhvr>
                                        <p:cTn id="37" dur="1" fill="hold">
                                          <p:stCondLst>
                                            <p:cond delay="0"/>
                                          </p:stCondLst>
                                        </p:cTn>
                                        <p:tgtEl>
                                          <p:spTgt spid="16398"/>
                                        </p:tgtEl>
                                        <p:attrNameLst>
                                          <p:attrName>style.visibility</p:attrName>
                                        </p:attrNameLst>
                                      </p:cBhvr>
                                      <p:to>
                                        <p:strVal val="visible"/>
                                      </p:to>
                                    </p:set>
                                    <p:anim calcmode="lin" valueType="num">
                                      <p:cBhvr additive="base">
                                        <p:cTn id="38" dur="500" fill="hold"/>
                                        <p:tgtEl>
                                          <p:spTgt spid="16398"/>
                                        </p:tgtEl>
                                        <p:attrNameLst>
                                          <p:attrName>ppt_x</p:attrName>
                                        </p:attrNameLst>
                                      </p:cBhvr>
                                      <p:tavLst>
                                        <p:tav tm="0">
                                          <p:val>
                                            <p:strVal val="1+#ppt_w/2"/>
                                          </p:val>
                                        </p:tav>
                                        <p:tav tm="100000">
                                          <p:val>
                                            <p:strVal val="#ppt_x"/>
                                          </p:val>
                                        </p:tav>
                                      </p:tavLst>
                                    </p:anim>
                                    <p:anim calcmode="lin" valueType="num">
                                      <p:cBhvr additive="base">
                                        <p:cTn id="39" dur="500" fill="hold"/>
                                        <p:tgtEl>
                                          <p:spTgt spid="163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7" grpId="0" bldLvl="0" animBg="1"/>
      <p:bldP spid="16392" grpId="0" bldLvl="0" animBg="1" autoUpdateAnimBg="0"/>
      <p:bldP spid="16393" grpId="0" bldLvl="0" animBg="1" autoUpdateAnimBg="0"/>
      <p:bldP spid="16394" grpId="0" bldLvl="0" animBg="1" autoUpdateAnimBg="0"/>
      <p:bldP spid="16398"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1">
            <a:spLocks noChangeArrowheads="1"/>
          </p:cNvSpPr>
          <p:nvPr/>
        </p:nvSpPr>
        <p:spPr bwMode="auto">
          <a:xfrm>
            <a:off x="1092835" y="220663"/>
            <a:ext cx="7040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机器人协同编队的具体应用：无人机表演</a:t>
            </a:r>
          </a:p>
        </p:txBody>
      </p:sp>
      <p:sp>
        <p:nvSpPr>
          <p:cNvPr id="13315" name="Freeform 5"/>
          <p:cNvSpPr/>
          <p:nvPr/>
        </p:nvSpPr>
        <p:spPr bwMode="auto">
          <a:xfrm>
            <a:off x="427038" y="220663"/>
            <a:ext cx="474662" cy="560387"/>
          </a:xfrm>
          <a:custGeom>
            <a:avLst/>
            <a:gdLst>
              <a:gd name="T0" fmla="*/ 2147483647 w 574"/>
              <a:gd name="T1" fmla="*/ 2147483647 h 681"/>
              <a:gd name="T2" fmla="*/ 2147483647 w 574"/>
              <a:gd name="T3" fmla="*/ 2147483647 h 681"/>
              <a:gd name="T4" fmla="*/ 2147483647 w 574"/>
              <a:gd name="T5" fmla="*/ 2147483647 h 681"/>
              <a:gd name="T6" fmla="*/ 2147483647 w 574"/>
              <a:gd name="T7" fmla="*/ 2147483647 h 681"/>
              <a:gd name="T8" fmla="*/ 2147483647 w 574"/>
              <a:gd name="T9" fmla="*/ 2147483647 h 681"/>
              <a:gd name="T10" fmla="*/ 2147483647 w 574"/>
              <a:gd name="T11" fmla="*/ 2147483647 h 681"/>
              <a:gd name="T12" fmla="*/ 2147483647 w 574"/>
              <a:gd name="T13" fmla="*/ 2147483647 h 681"/>
              <a:gd name="T14" fmla="*/ 2147483647 w 574"/>
              <a:gd name="T15" fmla="*/ 2147483647 h 681"/>
              <a:gd name="T16" fmla="*/ 2147483647 w 574"/>
              <a:gd name="T17" fmla="*/ 0 h 681"/>
              <a:gd name="T18" fmla="*/ 2147483647 w 574"/>
              <a:gd name="T19" fmla="*/ 2147483647 h 681"/>
              <a:gd name="T20" fmla="*/ 2147483647 w 574"/>
              <a:gd name="T21" fmla="*/ 2147483647 h 681"/>
              <a:gd name="T22" fmla="*/ 2147483647 w 574"/>
              <a:gd name="T23" fmla="*/ 2147483647 h 681"/>
              <a:gd name="T24" fmla="*/ 2147483647 w 574"/>
              <a:gd name="T25" fmla="*/ 2147483647 h 681"/>
              <a:gd name="T26" fmla="*/ 2147483647 w 574"/>
              <a:gd name="T27" fmla="*/ 2147483647 h 681"/>
              <a:gd name="T28" fmla="*/ 2147483647 w 574"/>
              <a:gd name="T29" fmla="*/ 2147483647 h 681"/>
              <a:gd name="T30" fmla="*/ 2147483647 w 574"/>
              <a:gd name="T31" fmla="*/ 2147483647 h 681"/>
              <a:gd name="T32" fmla="*/ 2147483647 w 574"/>
              <a:gd name="T33" fmla="*/ 2147483647 h 681"/>
              <a:gd name="T34" fmla="*/ 2147483647 w 574"/>
              <a:gd name="T35" fmla="*/ 2147483647 h 681"/>
              <a:gd name="T36" fmla="*/ 2147483647 w 574"/>
              <a:gd name="T37" fmla="*/ 2147483647 h 681"/>
              <a:gd name="T38" fmla="*/ 0 w 574"/>
              <a:gd name="T39" fmla="*/ 2147483647 h 681"/>
              <a:gd name="T40" fmla="*/ 2147483647 w 574"/>
              <a:gd name="T41" fmla="*/ 214748364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16" name="TextBox 3"/>
          <p:cNvSpPr txBox="1">
            <a:spLocks noChangeArrowheads="1"/>
          </p:cNvSpPr>
          <p:nvPr/>
        </p:nvSpPr>
        <p:spPr bwMode="auto">
          <a:xfrm>
            <a:off x="1174750" y="-1179513"/>
            <a:ext cx="1841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000" b="1">
              <a:solidFill>
                <a:schemeClr val="accent1"/>
              </a:solidFill>
              <a:latin typeface="微软雅黑" panose="020B0503020204020204" pitchFamily="34" charset="-122"/>
              <a:ea typeface="微软雅黑" panose="020B0503020204020204" pitchFamily="34" charset="-122"/>
            </a:endParaRPr>
          </a:p>
        </p:txBody>
      </p:sp>
      <p:pic>
        <p:nvPicPr>
          <p:cNvPr id="6" name="图片 5" descr="timg (1)"/>
          <p:cNvPicPr>
            <a:picLocks noChangeAspect="1"/>
          </p:cNvPicPr>
          <p:nvPr/>
        </p:nvPicPr>
        <p:blipFill>
          <a:blip r:embed="rId2"/>
          <a:stretch>
            <a:fillRect/>
          </a:stretch>
        </p:blipFill>
        <p:spPr>
          <a:xfrm>
            <a:off x="3002915" y="1378585"/>
            <a:ext cx="6398895" cy="4468495"/>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300" fill="hold"/>
                                        <p:tgtEl>
                                          <p:spTgt spid="13315"/>
                                        </p:tgtEl>
                                        <p:attrNameLst>
                                          <p:attrName>ppt_w</p:attrName>
                                        </p:attrNameLst>
                                      </p:cBhvr>
                                      <p:tavLst>
                                        <p:tav tm="0">
                                          <p:val>
                                            <p:fltVal val="0"/>
                                          </p:val>
                                        </p:tav>
                                        <p:tav tm="100000">
                                          <p:val>
                                            <p:strVal val="#ppt_w"/>
                                          </p:val>
                                        </p:tav>
                                      </p:tavLst>
                                    </p:anim>
                                    <p:anim calcmode="lin" valueType="num">
                                      <p:cBhvr>
                                        <p:cTn id="8" dur="300" fill="hold"/>
                                        <p:tgtEl>
                                          <p:spTgt spid="13315"/>
                                        </p:tgtEl>
                                        <p:attrNameLst>
                                          <p:attrName>ppt_h</p:attrName>
                                        </p:attrNameLst>
                                      </p:cBhvr>
                                      <p:tavLst>
                                        <p:tav tm="0">
                                          <p:val>
                                            <p:fltVal val="0"/>
                                          </p:val>
                                        </p:tav>
                                        <p:tav tm="100000">
                                          <p:val>
                                            <p:strVal val="#ppt_h"/>
                                          </p:val>
                                        </p:tav>
                                      </p:tavLst>
                                    </p:anim>
                                    <p:anim calcmode="lin" valueType="num">
                                      <p:cBhvr>
                                        <p:cTn id="9" dur="300" fill="hold"/>
                                        <p:tgtEl>
                                          <p:spTgt spid="13315"/>
                                        </p:tgtEl>
                                        <p:attrNameLst>
                                          <p:attrName>style.rotation</p:attrName>
                                        </p:attrNameLst>
                                      </p:cBhvr>
                                      <p:tavLst>
                                        <p:tav tm="0">
                                          <p:val>
                                            <p:fltVal val="90"/>
                                          </p:val>
                                        </p:tav>
                                        <p:tav tm="100000">
                                          <p:val>
                                            <p:fltVal val="0"/>
                                          </p:val>
                                        </p:tav>
                                      </p:tavLst>
                                    </p:anim>
                                    <p:animEffect transition="in" filter="fade">
                                      <p:cBhvr>
                                        <p:cTn id="10" dur="300"/>
                                        <p:tgtEl>
                                          <p:spTgt spid="1331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3314"/>
                                        </p:tgtEl>
                                        <p:attrNameLst>
                                          <p:attrName>style.visibility</p:attrName>
                                        </p:attrNameLst>
                                      </p:cBhvr>
                                      <p:to>
                                        <p:strVal val="visible"/>
                                      </p:to>
                                    </p:set>
                                    <p:anim calcmode="lin" valueType="num">
                                      <p:cBhvr>
                                        <p:cTn id="14"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3314"/>
                                        </p:tgtEl>
                                        <p:attrNameLst>
                                          <p:attrName>ppt_y</p:attrName>
                                        </p:attrNameLst>
                                      </p:cBhvr>
                                      <p:tavLst>
                                        <p:tav tm="0">
                                          <p:val>
                                            <p:strVal val="#ppt_y"/>
                                          </p:val>
                                        </p:tav>
                                        <p:tav tm="100000">
                                          <p:val>
                                            <p:strVal val="#ppt_y"/>
                                          </p:val>
                                        </p:tav>
                                      </p:tavLst>
                                    </p:anim>
                                    <p:anim calcmode="lin" valueType="num">
                                      <p:cBhvr>
                                        <p:cTn id="16"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3314"/>
                                        </p:tgtEl>
                                      </p:cBhvr>
                                    </p:animEffect>
                                  </p:childTnLst>
                                </p:cTn>
                              </p:par>
                            </p:childTnLst>
                          </p:cTn>
                        </p:par>
                        <p:par>
                          <p:cTn id="19" fill="hold">
                            <p:stCondLst>
                              <p:cond delay="1380"/>
                            </p:stCondLst>
                            <p:childTnLst>
                              <p:par>
                                <p:cTn id="20" presetID="41" presetClass="entr" presetSubtype="0"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3316"/>
                                        </p:tgtEl>
                                        <p:attrNameLst>
                                          <p:attrName>style.visibility</p:attrName>
                                        </p:attrNameLst>
                                      </p:cBhvr>
                                      <p:to>
                                        <p:strVal val="visible"/>
                                      </p:to>
                                    </p:set>
                                    <p:anim calcmode="lin" valueType="num">
                                      <p:cBhvr>
                                        <p:cTn id="22" dur="400" fill="hold"/>
                                        <p:tgtEl>
                                          <p:spTgt spid="13316"/>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3316"/>
                                        </p:tgtEl>
                                        <p:attrNameLst>
                                          <p:attrName>ppt_y</p:attrName>
                                        </p:attrNameLst>
                                      </p:cBhvr>
                                      <p:tavLst>
                                        <p:tav tm="0">
                                          <p:val>
                                            <p:strVal val="#ppt_y"/>
                                          </p:val>
                                        </p:tav>
                                        <p:tav tm="100000">
                                          <p:val>
                                            <p:strVal val="#ppt_y"/>
                                          </p:val>
                                        </p:tav>
                                      </p:tavLst>
                                    </p:anim>
                                    <p:anim calcmode="lin" valueType="num">
                                      <p:cBhvr>
                                        <p:cTn id="24" dur="400" fill="hold"/>
                                        <p:tgtEl>
                                          <p:spTgt spid="13316"/>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331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bldLvl="0" animBg="1"/>
      <p:bldP spid="13316" grpId="0" autoUpdateAnimBg="0"/>
    </p:bldLst>
  </p:timing>
</p:sld>
</file>

<file path=ppt/theme/theme1.xml><?xml version="1.0" encoding="utf-8"?>
<a:theme xmlns:a="http://schemas.openxmlformats.org/drawingml/2006/main" name="1_默认设计模板">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1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3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默认设计模板">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4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4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4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默认设计模板">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3902</Words>
  <Application>Microsoft Office PowerPoint</Application>
  <PresentationFormat>自定义</PresentationFormat>
  <Paragraphs>360</Paragraphs>
  <Slides>63</Slides>
  <Notes>5</Notes>
  <HiddenSlides>0</HiddenSlides>
  <MMClips>0</MMClips>
  <ScaleCrop>false</ScaleCrop>
  <HeadingPairs>
    <vt:vector size="8" baseType="variant">
      <vt:variant>
        <vt:lpstr>已用的字体</vt:lpstr>
      </vt:variant>
      <vt:variant>
        <vt:i4>8</vt:i4>
      </vt:variant>
      <vt:variant>
        <vt:lpstr>主题</vt:lpstr>
      </vt:variant>
      <vt:variant>
        <vt:i4>5</vt:i4>
      </vt:variant>
      <vt:variant>
        <vt:lpstr>嵌入 OLE 服务器</vt:lpstr>
      </vt:variant>
      <vt:variant>
        <vt:i4>1</vt:i4>
      </vt:variant>
      <vt:variant>
        <vt:lpstr>幻灯片标题</vt:lpstr>
      </vt:variant>
      <vt:variant>
        <vt:i4>63</vt:i4>
      </vt:variant>
    </vt:vector>
  </HeadingPairs>
  <TitlesOfParts>
    <vt:vector size="77" baseType="lpstr">
      <vt:lpstr>宋体</vt:lpstr>
      <vt:lpstr>微软雅黑</vt:lpstr>
      <vt:lpstr>造字工房力黑（非商用）常规体</vt:lpstr>
      <vt:lpstr>Arial</vt:lpstr>
      <vt:lpstr>Calibri</vt:lpstr>
      <vt:lpstr>Symbol</vt:lpstr>
      <vt:lpstr>Times New Roman</vt:lpstr>
      <vt:lpstr>Wingdings</vt:lpstr>
      <vt:lpstr>1_默认设计模板</vt:lpstr>
      <vt:lpstr>2_默认设计模板</vt:lpstr>
      <vt:lpstr>3_默认设计模板</vt:lpstr>
      <vt:lpstr>4_默认设计模板</vt:lpstr>
      <vt:lpstr>5_默认设计模板</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xiao nuo</cp:lastModifiedBy>
  <cp:revision>755</cp:revision>
  <dcterms:created xsi:type="dcterms:W3CDTF">2013-01-25T01:44:00Z</dcterms:created>
  <dcterms:modified xsi:type="dcterms:W3CDTF">2019-06-27T13:17:36Z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